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97" r:id="rId3"/>
    <p:sldId id="298" r:id="rId4"/>
    <p:sldId id="265" r:id="rId5"/>
    <p:sldId id="299" r:id="rId6"/>
    <p:sldId id="260" r:id="rId7"/>
  </p:sldIdLst>
  <p:sldSz cx="9144000" cy="5143500" type="screen16x9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1F1"/>
    <a:srgbClr val="4F81BD"/>
    <a:srgbClr val="8064A2"/>
    <a:srgbClr val="9966FF"/>
    <a:srgbClr val="6600FF"/>
    <a:srgbClr val="6666FF"/>
    <a:srgbClr val="4DC4CF"/>
    <a:srgbClr val="FFC40C"/>
    <a:srgbClr val="5B1546"/>
    <a:srgbClr val="8717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530" autoAdjust="0"/>
    <p:restoredTop sz="94581" autoAdjust="0"/>
  </p:normalViewPr>
  <p:slideViewPr>
    <p:cSldViewPr>
      <p:cViewPr>
        <p:scale>
          <a:sx n="92" d="100"/>
          <a:sy n="92" d="100"/>
        </p:scale>
        <p:origin x="-108" y="-4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0" d="100"/>
          <a:sy n="90" d="100"/>
        </p:scale>
        <p:origin x="-3828" y="-96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30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1120C5C-345D-4711-A099-4FF965AC9C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640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1F136FF4-559E-4476-8704-49ED5AEA692E}" type="datetimeFigureOut">
              <a:rPr lang="en-US" smtClean="0"/>
              <a:t>5/1/2018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5288" y="692150"/>
            <a:ext cx="615950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30CB723A-9D3A-4665-A107-AE8729321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417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CB723A-9D3A-4665-A107-AE87293210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761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Title 3">
            <a:extLst>
              <a:ext uri="{FF2B5EF4-FFF2-40B4-BE49-F238E27FC236}">
                <a16:creationId xmlns="" xmlns:a16="http://schemas.microsoft.com/office/drawing/2014/main" id="{275182F1-E26B-4068-AA7E-CB80AE16E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17038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1E542-48A4-48C9-BE45-9F05C41907CD}" type="datetimeFigureOut">
              <a:rPr lang="en-US"/>
              <a:pPr>
                <a:defRPr/>
              </a:pPr>
              <a:t>5/1/2018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6B0F2-5D6C-4167-936D-575DA1CB29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28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9DC3C6-74F6-4B93-9E38-DAC9F77CC9A2}" type="datetimeFigureOut">
              <a:rPr lang="en-US"/>
              <a:pPr>
                <a:defRPr/>
              </a:pPr>
              <a:t>5/1/2018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326B0-9EE2-4AD9-9453-ED7617CDF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191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2D9B0-FE5B-41BB-8686-FE32C0241E5C}" type="datetimeFigureOut">
              <a:rPr lang="en-US"/>
              <a:pPr>
                <a:defRPr/>
              </a:pPr>
              <a:t>5/1/2018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9E42D-1A03-4953-BCD6-BB5DFB3CB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925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05979"/>
            <a:ext cx="7010400" cy="857250"/>
          </a:xfrm>
        </p:spPr>
        <p:txBody>
          <a:bodyPr/>
          <a:lstStyle>
            <a:lvl1pPr algn="l">
              <a:defRPr b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200150"/>
            <a:ext cx="7010400" cy="3394472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800" baseline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50316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F968B8-D453-4173-AC25-DC93E1A29265}" type="datetimeFigureOut">
              <a:rPr lang="en-US"/>
              <a:pPr>
                <a:defRPr/>
              </a:pPr>
              <a:t>5/1/2018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7D22A-B3BD-43FB-AC4B-8DC7144CD5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352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CCABD-2118-4D09-B379-268308C279B5}" type="datetimeFigureOut">
              <a:rPr lang="en-US"/>
              <a:pPr>
                <a:defRPr/>
              </a:pPr>
              <a:t>5/1/2018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BEF7F9-4C6B-4742-8906-6305B044D4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801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91BF2F-D4F4-41AD-8A62-35459AB5792A}" type="datetimeFigureOut">
              <a:rPr lang="en-US"/>
              <a:pPr>
                <a:defRPr/>
              </a:pPr>
              <a:t>5/1/2018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50E9D-E72F-4E7B-BBE8-8322B54827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351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2CCEF-7B69-44A2-8CED-5F47F239CB3C}" type="datetimeFigureOut">
              <a:rPr lang="en-US"/>
              <a:pPr>
                <a:defRPr/>
              </a:pPr>
              <a:t>5/1/2018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5C3A2-36C9-4EF4-B3FB-9A08340FFA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50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E13DA-50B7-4553-8B7D-C2B06730C9B5}" type="datetimeFigureOut">
              <a:rPr lang="en-US"/>
              <a:pPr>
                <a:defRPr/>
              </a:pPr>
              <a:t>5/1/2018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D0CC2-A33A-437D-A771-9085C720B9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442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FAE02-4D03-4053-A65A-61B38F59ADCD}" type="datetimeFigureOut">
              <a:rPr lang="en-US"/>
              <a:pPr>
                <a:defRPr/>
              </a:pPr>
              <a:t>5/1/2018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DF769-93A5-489E-AC6C-F79D361B2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19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83C95-B3F2-497A-B5D1-94C082DDA0AA}" type="datetimeFigureOut">
              <a:rPr lang="en-US"/>
              <a:pPr>
                <a:defRPr/>
              </a:pPr>
              <a:t>5/1/2018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668E5-9D36-4D0F-9633-78C8E9F95E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113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76712"/>
            <a:ext cx="9144000" cy="1047750"/>
          </a:xfrm>
          <a:prstGeom prst="rect">
            <a:avLst/>
          </a:prstGeom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Rectangle 8"/>
          <p:cNvSpPr>
            <a:spLocks noChangeArrowheads="1"/>
          </p:cNvSpPr>
          <p:nvPr userDrawn="1"/>
        </p:nvSpPr>
        <p:spPr bwMode="auto">
          <a:xfrm>
            <a:off x="1350155" y="4718506"/>
            <a:ext cx="707245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800" b="0" i="0" dirty="0">
                <a:solidFill>
                  <a:schemeClr val="bg1"/>
                </a:solidFill>
                <a:latin typeface="+mn-lt"/>
              </a:rPr>
              <a:t>© 2018 AILA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746EF7E6-8C1C-4965-94DB-2C3FC43DF8A7}"/>
              </a:ext>
            </a:extLst>
          </p:cNvPr>
          <p:cNvSpPr txBox="1"/>
          <p:nvPr userDrawn="1"/>
        </p:nvSpPr>
        <p:spPr>
          <a:xfrm>
            <a:off x="6934200" y="4586474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#AILAAC18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accent4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accent4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accent4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419350"/>
            <a:ext cx="6400800" cy="1371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i="1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Ruby Powers, Houston, Texas</a:t>
            </a:r>
            <a:endParaRPr lang="en-US" sz="2000" i="1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i="1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Daniel Sharp, Los Angeles, California </a:t>
            </a:r>
            <a:endParaRPr lang="en-US" sz="2000" i="1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000" i="1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Becki Young, Silver Springs, Maryland </a:t>
            </a:r>
            <a:endParaRPr lang="en-US" sz="2000" i="1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4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685800" y="819150"/>
            <a:ext cx="7772400" cy="646113"/>
          </a:xfrm>
          <a:noFill/>
        </p:spPr>
        <p:txBody>
          <a:bodyPr/>
          <a:lstStyle/>
          <a:p>
            <a:pPr eaLnBrk="1" hangingPunct="1"/>
            <a:r>
              <a:rPr lang="en-US" altLang="en-US" b="1" dirty="0" smtClean="0">
                <a:solidFill>
                  <a:schemeClr val="accent4"/>
                </a:solidFill>
                <a:latin typeface="Arial" charset="0"/>
                <a:cs typeface="Arial" charset="0"/>
              </a:rPr>
              <a:t>The Lawyer as Manager</a:t>
            </a:r>
            <a:endParaRPr lang="en-US" altLang="en-US" b="1" dirty="0">
              <a:solidFill>
                <a:schemeClr val="accent4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676400" y="361950"/>
            <a:ext cx="7010400" cy="857250"/>
          </a:xfrm>
        </p:spPr>
        <p:txBody>
          <a:bodyPr/>
          <a:lstStyle/>
          <a:p>
            <a:pPr algn="ctr"/>
            <a:r>
              <a:rPr lang="en-US" altLang="en-US" sz="4000" dirty="0" smtClean="0"/>
              <a:t>Effective Communication with Staff and Clients </a:t>
            </a:r>
            <a:endParaRPr lang="en-US" altLang="en-US" sz="4000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1600200" y="1743833"/>
            <a:ext cx="7010400" cy="339447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en-US" sz="2800" dirty="0" smtClean="0"/>
              <a:t>Set expectations for employees</a:t>
            </a:r>
            <a:endParaRPr lang="en-US" altLang="en-US" sz="2800" dirty="0"/>
          </a:p>
          <a:p>
            <a:pPr>
              <a:lnSpc>
                <a:spcPct val="150000"/>
              </a:lnSpc>
            </a:pPr>
            <a:r>
              <a:rPr lang="en-US" altLang="en-US" sz="2800" dirty="0" smtClean="0"/>
              <a:t>Know your strengths and weaknesses </a:t>
            </a:r>
            <a:endParaRPr lang="en-US" altLang="en-US" sz="2800" dirty="0"/>
          </a:p>
          <a:p>
            <a:pPr>
              <a:lnSpc>
                <a:spcPct val="150000"/>
              </a:lnSpc>
            </a:pPr>
            <a:r>
              <a:rPr lang="en-US" altLang="en-US" sz="2800" dirty="0" smtClean="0"/>
              <a:t>Other matters to discuss with employees </a:t>
            </a:r>
            <a:endParaRPr lang="en-US" altLang="en-US" sz="2800" dirty="0"/>
          </a:p>
          <a:p>
            <a:pPr>
              <a:lnSpc>
                <a:spcPct val="150000"/>
              </a:lnSpc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791622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676400" y="361950"/>
            <a:ext cx="7010400" cy="857250"/>
          </a:xfrm>
        </p:spPr>
        <p:txBody>
          <a:bodyPr/>
          <a:lstStyle/>
          <a:p>
            <a:pPr algn="ctr"/>
            <a:r>
              <a:rPr lang="en-US" altLang="en-US" dirty="0" smtClean="0"/>
              <a:t>Employee Performance Improvement Plans </a:t>
            </a:r>
            <a:endParaRPr lang="en-US" altLang="en-US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1676400" y="1657350"/>
            <a:ext cx="7010400" cy="293727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en-US" sz="2800" dirty="0" smtClean="0"/>
              <a:t>Sample Performance Improvement Plan (PIP) </a:t>
            </a:r>
            <a:endParaRPr lang="en-US" altLang="en-US" sz="2800" dirty="0"/>
          </a:p>
          <a:p>
            <a:pPr>
              <a:lnSpc>
                <a:spcPct val="150000"/>
              </a:lnSpc>
            </a:pPr>
            <a:r>
              <a:rPr lang="en-US" altLang="en-US" sz="2800" dirty="0" smtClean="0"/>
              <a:t>Handling termination of an employee</a:t>
            </a:r>
            <a:endParaRPr lang="en-US" altLang="en-US" sz="2800" dirty="0"/>
          </a:p>
          <a:p>
            <a:pPr>
              <a:lnSpc>
                <a:spcPct val="150000"/>
              </a:lnSpc>
            </a:pPr>
            <a:r>
              <a:rPr lang="en-US" altLang="en-US" sz="2800" dirty="0" smtClean="0"/>
              <a:t>Tips</a:t>
            </a:r>
            <a:endParaRPr lang="en-US" altLang="en-US" sz="2800" dirty="0"/>
          </a:p>
          <a:p>
            <a:pPr>
              <a:lnSpc>
                <a:spcPct val="150000"/>
              </a:lnSpc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090768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438150"/>
            <a:ext cx="8229600" cy="857250"/>
          </a:xfrm>
        </p:spPr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How to Get the Most out of Staff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1219200" y="1885950"/>
            <a:ext cx="7086600" cy="296346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Hands off vs. Hands on approach</a:t>
            </a:r>
            <a:endParaRPr lang="en-US" alt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Hiring practices </a:t>
            </a:r>
            <a:endParaRPr lang="en-US" alt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Communicate Expectations </a:t>
            </a:r>
            <a:endParaRPr lang="en-US" alt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Best Practices 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1600200" y="1504950"/>
            <a:ext cx="5334000" cy="296346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consistent</a:t>
            </a:r>
            <a:endParaRPr lang="en-US" alt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Reevaluate vendor needs</a:t>
            </a:r>
            <a:endParaRPr lang="en-US" alt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importance of a mentor</a:t>
            </a:r>
            <a:endParaRPr lang="en-US" alt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Marketing </a:t>
            </a:r>
            <a:endParaRPr lang="en-US" alt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805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90550"/>
            <a:ext cx="7772400" cy="1102519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Questions &amp; Answers</a:t>
            </a:r>
          </a:p>
        </p:txBody>
      </p:sp>
      <p:sp>
        <p:nvSpPr>
          <p:cNvPr id="3" name="Rectangle 2"/>
          <p:cNvSpPr/>
          <p:nvPr/>
        </p:nvSpPr>
        <p:spPr>
          <a:xfrm>
            <a:off x="2514600" y="211008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i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Ruby Powers, Houston, Texas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i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Daniel Sharp, Los Angeles, California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i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Becki Young, Silver Springs, Maryland </a:t>
            </a:r>
            <a:endParaRPr lang="en-US" i="1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C17 Master">
  <a:themeElements>
    <a:clrScheme name="Custom 21">
      <a:dk1>
        <a:srgbClr val="5B1546"/>
      </a:dk1>
      <a:lt1>
        <a:srgbClr val="FFFFFF"/>
      </a:lt1>
      <a:dk2>
        <a:srgbClr val="C0382C"/>
      </a:dk2>
      <a:lt2>
        <a:srgbClr val="4DC4CF"/>
      </a:lt2>
      <a:accent1>
        <a:srgbClr val="FFFFFF"/>
      </a:accent1>
      <a:accent2>
        <a:srgbClr val="4DC4CF"/>
      </a:accent2>
      <a:accent3>
        <a:srgbClr val="5B1546"/>
      </a:accent3>
      <a:accent4>
        <a:srgbClr val="FFFFFF"/>
      </a:accent4>
      <a:accent5>
        <a:srgbClr val="000000"/>
      </a:accent5>
      <a:accent6>
        <a:srgbClr val="7F7F7F"/>
      </a:accent6>
      <a:hlink>
        <a:srgbClr val="5B1546"/>
      </a:hlink>
      <a:folHlink>
        <a:srgbClr val="C0382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571</TotalTime>
  <Words>118</Words>
  <Application>Microsoft Office PowerPoint</Application>
  <PresentationFormat>On-screen Show (16:9)</PresentationFormat>
  <Paragraphs>29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AC17 Master</vt:lpstr>
      <vt:lpstr>The Lawyer as Manager</vt:lpstr>
      <vt:lpstr>Effective Communication with Staff and Clients </vt:lpstr>
      <vt:lpstr>Employee Performance Improvement Plans </vt:lpstr>
      <vt:lpstr>How to Get the Most out of Staff</vt:lpstr>
      <vt:lpstr>Best Practices </vt:lpstr>
      <vt:lpstr>Questions &amp; Answers</vt:lpstr>
    </vt:vector>
  </TitlesOfParts>
  <Company>AILA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Brad Amburn</dc:creator>
  <cp:lastModifiedBy>Zadai</cp:lastModifiedBy>
  <cp:revision>82</cp:revision>
  <cp:lastPrinted>2018-04-30T21:00:59Z</cp:lastPrinted>
  <dcterms:created xsi:type="dcterms:W3CDTF">2013-09-18T15:21:08Z</dcterms:created>
  <dcterms:modified xsi:type="dcterms:W3CDTF">2018-05-01T20:43:17Z</dcterms:modified>
</cp:coreProperties>
</file>