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5"/>
  </p:notesMasterIdLst>
  <p:sldIdLst>
    <p:sldId id="256" r:id="rId2"/>
    <p:sldId id="266" r:id="rId3"/>
    <p:sldId id="268" r:id="rId4"/>
    <p:sldId id="257" r:id="rId5"/>
    <p:sldId id="258" r:id="rId6"/>
    <p:sldId id="267" r:id="rId7"/>
    <p:sldId id="259" r:id="rId8"/>
    <p:sldId id="269" r:id="rId9"/>
    <p:sldId id="262" r:id="rId10"/>
    <p:sldId id="261" r:id="rId11"/>
    <p:sldId id="263"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21BD2E-F877-49FA-92B4-A960C8B6E957}" type="doc">
      <dgm:prSet loTypeId="urn:microsoft.com/office/officeart/2008/layout/LinedList" loCatId="list" qsTypeId="urn:microsoft.com/office/officeart/2005/8/quickstyle/simple3" qsCatId="simple" csTypeId="urn:microsoft.com/office/officeart/2005/8/colors/accent2_1" csCatId="accent2"/>
      <dgm:spPr/>
      <dgm:t>
        <a:bodyPr/>
        <a:lstStyle/>
        <a:p>
          <a:endParaRPr lang="en-US"/>
        </a:p>
      </dgm:t>
    </dgm:pt>
    <dgm:pt modelId="{3392FB7A-A112-41F3-A881-8127BD2E08AB}">
      <dgm:prSet/>
      <dgm:spPr/>
      <dgm:t>
        <a:bodyPr/>
        <a:lstStyle/>
        <a:p>
          <a:r>
            <a:rPr lang="en-US" dirty="0"/>
            <a:t>Hourly Fees</a:t>
          </a:r>
        </a:p>
      </dgm:t>
    </dgm:pt>
    <dgm:pt modelId="{DE128C6B-C1E2-47B2-A16C-D9C1FC0D1A97}" type="parTrans" cxnId="{9812FCD8-503C-48C3-ACFE-96BFA530FD2C}">
      <dgm:prSet/>
      <dgm:spPr/>
      <dgm:t>
        <a:bodyPr/>
        <a:lstStyle/>
        <a:p>
          <a:endParaRPr lang="en-US"/>
        </a:p>
      </dgm:t>
    </dgm:pt>
    <dgm:pt modelId="{E68A3EBB-2788-4EF7-8BFB-CBE522CDFD45}" type="sibTrans" cxnId="{9812FCD8-503C-48C3-ACFE-96BFA530FD2C}">
      <dgm:prSet/>
      <dgm:spPr/>
      <dgm:t>
        <a:bodyPr/>
        <a:lstStyle/>
        <a:p>
          <a:endParaRPr lang="en-US"/>
        </a:p>
      </dgm:t>
    </dgm:pt>
    <dgm:pt modelId="{41456F7B-711B-4EA3-80DF-5D65DABC2042}">
      <dgm:prSet/>
      <dgm:spPr/>
      <dgm:t>
        <a:bodyPr/>
        <a:lstStyle/>
        <a:p>
          <a:r>
            <a:rPr lang="en-US"/>
            <a:t>Flat Fees</a:t>
          </a:r>
        </a:p>
      </dgm:t>
    </dgm:pt>
    <dgm:pt modelId="{57E6ACC5-E7E9-47B4-8BB1-527C55C24A05}" type="parTrans" cxnId="{8F8E841F-0382-41BA-83F4-CB6F393556F5}">
      <dgm:prSet/>
      <dgm:spPr/>
      <dgm:t>
        <a:bodyPr/>
        <a:lstStyle/>
        <a:p>
          <a:endParaRPr lang="en-US"/>
        </a:p>
      </dgm:t>
    </dgm:pt>
    <dgm:pt modelId="{CC1FA7DD-604B-4C2F-B94D-4743B8FC5C32}" type="sibTrans" cxnId="{8F8E841F-0382-41BA-83F4-CB6F393556F5}">
      <dgm:prSet/>
      <dgm:spPr/>
      <dgm:t>
        <a:bodyPr/>
        <a:lstStyle/>
        <a:p>
          <a:endParaRPr lang="en-US"/>
        </a:p>
      </dgm:t>
    </dgm:pt>
    <dgm:pt modelId="{E14E7203-D420-4CDE-82A7-1761DF84D5CE}">
      <dgm:prSet/>
      <dgm:spPr/>
      <dgm:t>
        <a:bodyPr/>
        <a:lstStyle/>
        <a:p>
          <a:r>
            <a:rPr lang="en-US"/>
            <a:t>Staged (Payment Plans)</a:t>
          </a:r>
        </a:p>
      </dgm:t>
    </dgm:pt>
    <dgm:pt modelId="{57B0785D-4632-4B61-BB3F-5DEDCF40A82F}" type="parTrans" cxnId="{C530C3C4-92C9-4A0E-BF9F-5473F61280B1}">
      <dgm:prSet/>
      <dgm:spPr/>
      <dgm:t>
        <a:bodyPr/>
        <a:lstStyle/>
        <a:p>
          <a:endParaRPr lang="en-US"/>
        </a:p>
      </dgm:t>
    </dgm:pt>
    <dgm:pt modelId="{EA5DFB61-4CFA-4855-95E5-5A919E904D44}" type="sibTrans" cxnId="{C530C3C4-92C9-4A0E-BF9F-5473F61280B1}">
      <dgm:prSet/>
      <dgm:spPr/>
      <dgm:t>
        <a:bodyPr/>
        <a:lstStyle/>
        <a:p>
          <a:endParaRPr lang="en-US"/>
        </a:p>
      </dgm:t>
    </dgm:pt>
    <dgm:pt modelId="{D1128C3D-B4CD-4437-BB3D-80579C2EB0D7}">
      <dgm:prSet/>
      <dgm:spPr/>
      <dgm:t>
        <a:bodyPr/>
        <a:lstStyle/>
        <a:p>
          <a:r>
            <a:rPr lang="en-US"/>
            <a:t>Collections</a:t>
          </a:r>
        </a:p>
      </dgm:t>
    </dgm:pt>
    <dgm:pt modelId="{5CAFE63D-A40C-41AF-854A-53E8778D9F13}" type="parTrans" cxnId="{152F6F96-F314-4280-A53A-5E1A615AC9EC}">
      <dgm:prSet/>
      <dgm:spPr/>
      <dgm:t>
        <a:bodyPr/>
        <a:lstStyle/>
        <a:p>
          <a:endParaRPr lang="en-US"/>
        </a:p>
      </dgm:t>
    </dgm:pt>
    <dgm:pt modelId="{03BF26E9-5EB1-4102-8BDD-BAABFAAFE27D}" type="sibTrans" cxnId="{152F6F96-F314-4280-A53A-5E1A615AC9EC}">
      <dgm:prSet/>
      <dgm:spPr/>
      <dgm:t>
        <a:bodyPr/>
        <a:lstStyle/>
        <a:p>
          <a:endParaRPr lang="en-US"/>
        </a:p>
      </dgm:t>
    </dgm:pt>
    <dgm:pt modelId="{15464BBF-228F-4286-BC9E-7A2B5716EEF1}" type="pres">
      <dgm:prSet presAssocID="{4521BD2E-F877-49FA-92B4-A960C8B6E957}" presName="vert0" presStyleCnt="0">
        <dgm:presLayoutVars>
          <dgm:dir/>
          <dgm:animOne val="branch"/>
          <dgm:animLvl val="lvl"/>
        </dgm:presLayoutVars>
      </dgm:prSet>
      <dgm:spPr/>
    </dgm:pt>
    <dgm:pt modelId="{EEFD0E43-0D63-4DA0-875D-F8BCF3A35FA1}" type="pres">
      <dgm:prSet presAssocID="{3392FB7A-A112-41F3-A881-8127BD2E08AB}" presName="thickLine" presStyleLbl="alignNode1" presStyleIdx="0" presStyleCnt="4"/>
      <dgm:spPr/>
    </dgm:pt>
    <dgm:pt modelId="{5C2AE7DE-4753-4155-B5DB-DD30990637FA}" type="pres">
      <dgm:prSet presAssocID="{3392FB7A-A112-41F3-A881-8127BD2E08AB}" presName="horz1" presStyleCnt="0"/>
      <dgm:spPr/>
    </dgm:pt>
    <dgm:pt modelId="{6720EF94-696C-42DA-A874-02D36E4A9AEE}" type="pres">
      <dgm:prSet presAssocID="{3392FB7A-A112-41F3-A881-8127BD2E08AB}" presName="tx1" presStyleLbl="revTx" presStyleIdx="0" presStyleCnt="4"/>
      <dgm:spPr/>
    </dgm:pt>
    <dgm:pt modelId="{75064724-3988-41D9-B31D-4D4EB91200F2}" type="pres">
      <dgm:prSet presAssocID="{3392FB7A-A112-41F3-A881-8127BD2E08AB}" presName="vert1" presStyleCnt="0"/>
      <dgm:spPr/>
    </dgm:pt>
    <dgm:pt modelId="{C1843A4C-003F-4EFF-BB47-2DCF63B97876}" type="pres">
      <dgm:prSet presAssocID="{41456F7B-711B-4EA3-80DF-5D65DABC2042}" presName="thickLine" presStyleLbl="alignNode1" presStyleIdx="1" presStyleCnt="4"/>
      <dgm:spPr/>
    </dgm:pt>
    <dgm:pt modelId="{F89A636D-EA2C-4107-8713-80F235AD9FCC}" type="pres">
      <dgm:prSet presAssocID="{41456F7B-711B-4EA3-80DF-5D65DABC2042}" presName="horz1" presStyleCnt="0"/>
      <dgm:spPr/>
    </dgm:pt>
    <dgm:pt modelId="{6380271F-4F79-4B80-B7DE-33492D3EA97B}" type="pres">
      <dgm:prSet presAssocID="{41456F7B-711B-4EA3-80DF-5D65DABC2042}" presName="tx1" presStyleLbl="revTx" presStyleIdx="1" presStyleCnt="4"/>
      <dgm:spPr/>
    </dgm:pt>
    <dgm:pt modelId="{7B2B9F7A-3E7B-4F56-803F-8AF404CFACD7}" type="pres">
      <dgm:prSet presAssocID="{41456F7B-711B-4EA3-80DF-5D65DABC2042}" presName="vert1" presStyleCnt="0"/>
      <dgm:spPr/>
    </dgm:pt>
    <dgm:pt modelId="{B97FF524-BAC4-4445-845E-154964990272}" type="pres">
      <dgm:prSet presAssocID="{E14E7203-D420-4CDE-82A7-1761DF84D5CE}" presName="thickLine" presStyleLbl="alignNode1" presStyleIdx="2" presStyleCnt="4"/>
      <dgm:spPr/>
    </dgm:pt>
    <dgm:pt modelId="{BF1705D3-D5A4-4131-8720-64A39A186324}" type="pres">
      <dgm:prSet presAssocID="{E14E7203-D420-4CDE-82A7-1761DF84D5CE}" presName="horz1" presStyleCnt="0"/>
      <dgm:spPr/>
    </dgm:pt>
    <dgm:pt modelId="{6609080D-ECBA-468D-9EC5-E3470E0B639D}" type="pres">
      <dgm:prSet presAssocID="{E14E7203-D420-4CDE-82A7-1761DF84D5CE}" presName="tx1" presStyleLbl="revTx" presStyleIdx="2" presStyleCnt="4"/>
      <dgm:spPr/>
    </dgm:pt>
    <dgm:pt modelId="{AA2D228B-1704-49D0-A006-0DBEF7F31127}" type="pres">
      <dgm:prSet presAssocID="{E14E7203-D420-4CDE-82A7-1761DF84D5CE}" presName="vert1" presStyleCnt="0"/>
      <dgm:spPr/>
    </dgm:pt>
    <dgm:pt modelId="{97D4FC37-2D85-4C15-88A2-C19C6AEA47FF}" type="pres">
      <dgm:prSet presAssocID="{D1128C3D-B4CD-4437-BB3D-80579C2EB0D7}" presName="thickLine" presStyleLbl="alignNode1" presStyleIdx="3" presStyleCnt="4"/>
      <dgm:spPr/>
    </dgm:pt>
    <dgm:pt modelId="{BA6B4ABE-9C87-471A-870A-540EACC4A216}" type="pres">
      <dgm:prSet presAssocID="{D1128C3D-B4CD-4437-BB3D-80579C2EB0D7}" presName="horz1" presStyleCnt="0"/>
      <dgm:spPr/>
    </dgm:pt>
    <dgm:pt modelId="{CBD4DA50-D1BF-4843-AE23-AABAF88563DE}" type="pres">
      <dgm:prSet presAssocID="{D1128C3D-B4CD-4437-BB3D-80579C2EB0D7}" presName="tx1" presStyleLbl="revTx" presStyleIdx="3" presStyleCnt="4"/>
      <dgm:spPr/>
    </dgm:pt>
    <dgm:pt modelId="{8D44EA62-96D4-485D-9DD3-EA6D99F883FA}" type="pres">
      <dgm:prSet presAssocID="{D1128C3D-B4CD-4437-BB3D-80579C2EB0D7}" presName="vert1" presStyleCnt="0"/>
      <dgm:spPr/>
    </dgm:pt>
  </dgm:ptLst>
  <dgm:cxnLst>
    <dgm:cxn modelId="{8F8E841F-0382-41BA-83F4-CB6F393556F5}" srcId="{4521BD2E-F877-49FA-92B4-A960C8B6E957}" destId="{41456F7B-711B-4EA3-80DF-5D65DABC2042}" srcOrd="1" destOrd="0" parTransId="{57E6ACC5-E7E9-47B4-8BB1-527C55C24A05}" sibTransId="{CC1FA7DD-604B-4C2F-B94D-4743B8FC5C32}"/>
    <dgm:cxn modelId="{1902B794-623E-4700-842A-3988A7D9389A}" type="presOf" srcId="{E14E7203-D420-4CDE-82A7-1761DF84D5CE}" destId="{6609080D-ECBA-468D-9EC5-E3470E0B639D}" srcOrd="0" destOrd="0" presId="urn:microsoft.com/office/officeart/2008/layout/LinedList"/>
    <dgm:cxn modelId="{152F6F96-F314-4280-A53A-5E1A615AC9EC}" srcId="{4521BD2E-F877-49FA-92B4-A960C8B6E957}" destId="{D1128C3D-B4CD-4437-BB3D-80579C2EB0D7}" srcOrd="3" destOrd="0" parTransId="{5CAFE63D-A40C-41AF-854A-53E8778D9F13}" sibTransId="{03BF26E9-5EB1-4102-8BDD-BAABFAAFE27D}"/>
    <dgm:cxn modelId="{37FD69A5-69E9-4D3D-9DB2-A095EFBA8EE8}" type="presOf" srcId="{3392FB7A-A112-41F3-A881-8127BD2E08AB}" destId="{6720EF94-696C-42DA-A874-02D36E4A9AEE}" srcOrd="0" destOrd="0" presId="urn:microsoft.com/office/officeart/2008/layout/LinedList"/>
    <dgm:cxn modelId="{C530C3C4-92C9-4A0E-BF9F-5473F61280B1}" srcId="{4521BD2E-F877-49FA-92B4-A960C8B6E957}" destId="{E14E7203-D420-4CDE-82A7-1761DF84D5CE}" srcOrd="2" destOrd="0" parTransId="{57B0785D-4632-4B61-BB3F-5DEDCF40A82F}" sibTransId="{EA5DFB61-4CFA-4855-95E5-5A919E904D44}"/>
    <dgm:cxn modelId="{44E043CF-3178-43AD-B69A-D3DB440B02D8}" type="presOf" srcId="{4521BD2E-F877-49FA-92B4-A960C8B6E957}" destId="{15464BBF-228F-4286-BC9E-7A2B5716EEF1}" srcOrd="0" destOrd="0" presId="urn:microsoft.com/office/officeart/2008/layout/LinedList"/>
    <dgm:cxn modelId="{BD141FD0-885A-4C9D-9708-603764C0B5C5}" type="presOf" srcId="{D1128C3D-B4CD-4437-BB3D-80579C2EB0D7}" destId="{CBD4DA50-D1BF-4843-AE23-AABAF88563DE}" srcOrd="0" destOrd="0" presId="urn:microsoft.com/office/officeart/2008/layout/LinedList"/>
    <dgm:cxn modelId="{9812FCD8-503C-48C3-ACFE-96BFA530FD2C}" srcId="{4521BD2E-F877-49FA-92B4-A960C8B6E957}" destId="{3392FB7A-A112-41F3-A881-8127BD2E08AB}" srcOrd="0" destOrd="0" parTransId="{DE128C6B-C1E2-47B2-A16C-D9C1FC0D1A97}" sibTransId="{E68A3EBB-2788-4EF7-8BFB-CBE522CDFD45}"/>
    <dgm:cxn modelId="{1725B8F5-C3D2-4C7D-B232-6EB7B98FF5C5}" type="presOf" srcId="{41456F7B-711B-4EA3-80DF-5D65DABC2042}" destId="{6380271F-4F79-4B80-B7DE-33492D3EA97B}" srcOrd="0" destOrd="0" presId="urn:microsoft.com/office/officeart/2008/layout/LinedList"/>
    <dgm:cxn modelId="{66FAAD5E-5550-4789-A257-53E8C01B4DAD}" type="presParOf" srcId="{15464BBF-228F-4286-BC9E-7A2B5716EEF1}" destId="{EEFD0E43-0D63-4DA0-875D-F8BCF3A35FA1}" srcOrd="0" destOrd="0" presId="urn:microsoft.com/office/officeart/2008/layout/LinedList"/>
    <dgm:cxn modelId="{C7C7EDEB-A21E-469D-A59F-4EAF6258F1BE}" type="presParOf" srcId="{15464BBF-228F-4286-BC9E-7A2B5716EEF1}" destId="{5C2AE7DE-4753-4155-B5DB-DD30990637FA}" srcOrd="1" destOrd="0" presId="urn:microsoft.com/office/officeart/2008/layout/LinedList"/>
    <dgm:cxn modelId="{34D68DE0-986E-492E-A099-3803DE6EE9FC}" type="presParOf" srcId="{5C2AE7DE-4753-4155-B5DB-DD30990637FA}" destId="{6720EF94-696C-42DA-A874-02D36E4A9AEE}" srcOrd="0" destOrd="0" presId="urn:microsoft.com/office/officeart/2008/layout/LinedList"/>
    <dgm:cxn modelId="{8347D48B-EDAC-477F-8890-3A3197B83C56}" type="presParOf" srcId="{5C2AE7DE-4753-4155-B5DB-DD30990637FA}" destId="{75064724-3988-41D9-B31D-4D4EB91200F2}" srcOrd="1" destOrd="0" presId="urn:microsoft.com/office/officeart/2008/layout/LinedList"/>
    <dgm:cxn modelId="{044E74E2-63EA-4949-8629-F6BC5B16C762}" type="presParOf" srcId="{15464BBF-228F-4286-BC9E-7A2B5716EEF1}" destId="{C1843A4C-003F-4EFF-BB47-2DCF63B97876}" srcOrd="2" destOrd="0" presId="urn:microsoft.com/office/officeart/2008/layout/LinedList"/>
    <dgm:cxn modelId="{51E6BAC5-E823-4DFD-AAE2-E8A98C81EE31}" type="presParOf" srcId="{15464BBF-228F-4286-BC9E-7A2B5716EEF1}" destId="{F89A636D-EA2C-4107-8713-80F235AD9FCC}" srcOrd="3" destOrd="0" presId="urn:microsoft.com/office/officeart/2008/layout/LinedList"/>
    <dgm:cxn modelId="{784AF94A-BD76-430B-969A-4441C803E22C}" type="presParOf" srcId="{F89A636D-EA2C-4107-8713-80F235AD9FCC}" destId="{6380271F-4F79-4B80-B7DE-33492D3EA97B}" srcOrd="0" destOrd="0" presId="urn:microsoft.com/office/officeart/2008/layout/LinedList"/>
    <dgm:cxn modelId="{B442A984-26D4-4AC8-8AF2-1EAB61BD894B}" type="presParOf" srcId="{F89A636D-EA2C-4107-8713-80F235AD9FCC}" destId="{7B2B9F7A-3E7B-4F56-803F-8AF404CFACD7}" srcOrd="1" destOrd="0" presId="urn:microsoft.com/office/officeart/2008/layout/LinedList"/>
    <dgm:cxn modelId="{9DC45A59-79D5-4EA3-92FB-6C2E1B238D9B}" type="presParOf" srcId="{15464BBF-228F-4286-BC9E-7A2B5716EEF1}" destId="{B97FF524-BAC4-4445-845E-154964990272}" srcOrd="4" destOrd="0" presId="urn:microsoft.com/office/officeart/2008/layout/LinedList"/>
    <dgm:cxn modelId="{387F9634-7C7A-4742-A07A-C3374CAF1F62}" type="presParOf" srcId="{15464BBF-228F-4286-BC9E-7A2B5716EEF1}" destId="{BF1705D3-D5A4-4131-8720-64A39A186324}" srcOrd="5" destOrd="0" presId="urn:microsoft.com/office/officeart/2008/layout/LinedList"/>
    <dgm:cxn modelId="{FBB512E0-BE0A-486C-B2D3-D1F2F4792022}" type="presParOf" srcId="{BF1705D3-D5A4-4131-8720-64A39A186324}" destId="{6609080D-ECBA-468D-9EC5-E3470E0B639D}" srcOrd="0" destOrd="0" presId="urn:microsoft.com/office/officeart/2008/layout/LinedList"/>
    <dgm:cxn modelId="{832229C8-EF87-425A-8306-AD5508AA5A72}" type="presParOf" srcId="{BF1705D3-D5A4-4131-8720-64A39A186324}" destId="{AA2D228B-1704-49D0-A006-0DBEF7F31127}" srcOrd="1" destOrd="0" presId="urn:microsoft.com/office/officeart/2008/layout/LinedList"/>
    <dgm:cxn modelId="{0DA1333F-61FF-4D89-854B-69AA11E9A9FC}" type="presParOf" srcId="{15464BBF-228F-4286-BC9E-7A2B5716EEF1}" destId="{97D4FC37-2D85-4C15-88A2-C19C6AEA47FF}" srcOrd="6" destOrd="0" presId="urn:microsoft.com/office/officeart/2008/layout/LinedList"/>
    <dgm:cxn modelId="{E1257829-0038-471D-B899-D7B4D7C737C8}" type="presParOf" srcId="{15464BBF-228F-4286-BC9E-7A2B5716EEF1}" destId="{BA6B4ABE-9C87-471A-870A-540EACC4A216}" srcOrd="7" destOrd="0" presId="urn:microsoft.com/office/officeart/2008/layout/LinedList"/>
    <dgm:cxn modelId="{F43EB41E-AD97-4807-9DE9-6B0DB3FA3A6B}" type="presParOf" srcId="{BA6B4ABE-9C87-471A-870A-540EACC4A216}" destId="{CBD4DA50-D1BF-4843-AE23-AABAF88563DE}" srcOrd="0" destOrd="0" presId="urn:microsoft.com/office/officeart/2008/layout/LinedList"/>
    <dgm:cxn modelId="{5E01E8D1-42EF-420B-8E44-D6BE8E8A1C01}" type="presParOf" srcId="{BA6B4ABE-9C87-471A-870A-540EACC4A216}" destId="{8D44EA62-96D4-485D-9DD3-EA6D99F883F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D0E43-0D63-4DA0-875D-F8BCF3A35FA1}">
      <dsp:nvSpPr>
        <dsp:cNvPr id="0" name=""/>
        <dsp:cNvSpPr/>
      </dsp:nvSpPr>
      <dsp:spPr>
        <a:xfrm>
          <a:off x="0" y="0"/>
          <a:ext cx="6832212" cy="0"/>
        </a:xfrm>
        <a:prstGeom prst="line">
          <a:avLst/>
        </a:prstGeom>
        <a:solidFill>
          <a:schemeClr val="lt1">
            <a:hueOff val="0"/>
            <a:satOff val="0"/>
            <a:lumOff val="0"/>
            <a:alphaOff val="0"/>
          </a:schemeClr>
        </a:solidFill>
        <a:ln w="9525"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6720EF94-696C-42DA-A874-02D36E4A9AEE}">
      <dsp:nvSpPr>
        <dsp:cNvPr id="0" name=""/>
        <dsp:cNvSpPr/>
      </dsp:nvSpPr>
      <dsp:spPr>
        <a:xfrm>
          <a:off x="0" y="0"/>
          <a:ext cx="6832212"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dirty="0"/>
            <a:t>Hourly Fees</a:t>
          </a:r>
        </a:p>
      </dsp:txBody>
      <dsp:txXfrm>
        <a:off x="0" y="0"/>
        <a:ext cx="6832212" cy="1316194"/>
      </dsp:txXfrm>
    </dsp:sp>
    <dsp:sp modelId="{C1843A4C-003F-4EFF-BB47-2DCF63B97876}">
      <dsp:nvSpPr>
        <dsp:cNvPr id="0" name=""/>
        <dsp:cNvSpPr/>
      </dsp:nvSpPr>
      <dsp:spPr>
        <a:xfrm>
          <a:off x="0" y="1316194"/>
          <a:ext cx="6832212" cy="0"/>
        </a:xfrm>
        <a:prstGeom prst="line">
          <a:avLst/>
        </a:prstGeom>
        <a:solidFill>
          <a:schemeClr val="lt1">
            <a:hueOff val="0"/>
            <a:satOff val="0"/>
            <a:lumOff val="0"/>
            <a:alphaOff val="0"/>
          </a:schemeClr>
        </a:solidFill>
        <a:ln w="9525"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6380271F-4F79-4B80-B7DE-33492D3EA97B}">
      <dsp:nvSpPr>
        <dsp:cNvPr id="0" name=""/>
        <dsp:cNvSpPr/>
      </dsp:nvSpPr>
      <dsp:spPr>
        <a:xfrm>
          <a:off x="0" y="1316194"/>
          <a:ext cx="6832212"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Flat Fees</a:t>
          </a:r>
        </a:p>
      </dsp:txBody>
      <dsp:txXfrm>
        <a:off x="0" y="1316194"/>
        <a:ext cx="6832212" cy="1316194"/>
      </dsp:txXfrm>
    </dsp:sp>
    <dsp:sp modelId="{B97FF524-BAC4-4445-845E-154964990272}">
      <dsp:nvSpPr>
        <dsp:cNvPr id="0" name=""/>
        <dsp:cNvSpPr/>
      </dsp:nvSpPr>
      <dsp:spPr>
        <a:xfrm>
          <a:off x="0" y="2632389"/>
          <a:ext cx="6832212" cy="0"/>
        </a:xfrm>
        <a:prstGeom prst="line">
          <a:avLst/>
        </a:prstGeom>
        <a:solidFill>
          <a:schemeClr val="lt1">
            <a:hueOff val="0"/>
            <a:satOff val="0"/>
            <a:lumOff val="0"/>
            <a:alphaOff val="0"/>
          </a:schemeClr>
        </a:solidFill>
        <a:ln w="9525"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6609080D-ECBA-468D-9EC5-E3470E0B639D}">
      <dsp:nvSpPr>
        <dsp:cNvPr id="0" name=""/>
        <dsp:cNvSpPr/>
      </dsp:nvSpPr>
      <dsp:spPr>
        <a:xfrm>
          <a:off x="0" y="2632389"/>
          <a:ext cx="6832212"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Staged (Payment Plans)</a:t>
          </a:r>
        </a:p>
      </dsp:txBody>
      <dsp:txXfrm>
        <a:off x="0" y="2632389"/>
        <a:ext cx="6832212" cy="1316194"/>
      </dsp:txXfrm>
    </dsp:sp>
    <dsp:sp modelId="{97D4FC37-2D85-4C15-88A2-C19C6AEA47FF}">
      <dsp:nvSpPr>
        <dsp:cNvPr id="0" name=""/>
        <dsp:cNvSpPr/>
      </dsp:nvSpPr>
      <dsp:spPr>
        <a:xfrm>
          <a:off x="0" y="3948584"/>
          <a:ext cx="6832212" cy="0"/>
        </a:xfrm>
        <a:prstGeom prst="line">
          <a:avLst/>
        </a:prstGeom>
        <a:solidFill>
          <a:schemeClr val="lt1">
            <a:hueOff val="0"/>
            <a:satOff val="0"/>
            <a:lumOff val="0"/>
            <a:alphaOff val="0"/>
          </a:schemeClr>
        </a:solidFill>
        <a:ln w="9525"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CBD4DA50-D1BF-4843-AE23-AABAF88563DE}">
      <dsp:nvSpPr>
        <dsp:cNvPr id="0" name=""/>
        <dsp:cNvSpPr/>
      </dsp:nvSpPr>
      <dsp:spPr>
        <a:xfrm>
          <a:off x="0" y="3948584"/>
          <a:ext cx="6832212"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Collections</a:t>
          </a:r>
        </a:p>
      </dsp:txBody>
      <dsp:txXfrm>
        <a:off x="0" y="3948584"/>
        <a:ext cx="6832212" cy="131619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26914B-3570-4590-A419-1445D13E2D40}" type="datetimeFigureOut">
              <a:rPr lang="en-US" smtClean="0"/>
              <a:t>4/10/2018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C42FCD-603E-4B4B-AECB-ADA8B2105CEF}" type="slidenum">
              <a:rPr lang="en-US" smtClean="0"/>
              <a:t>‹#›</a:t>
            </a:fld>
            <a:endParaRPr lang="en-US"/>
          </a:p>
        </p:txBody>
      </p:sp>
    </p:spTree>
    <p:extLst>
      <p:ext uri="{BB962C8B-B14F-4D97-AF65-F5344CB8AC3E}">
        <p14:creationId xmlns:p14="http://schemas.microsoft.com/office/powerpoint/2010/main" val="3005047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4186CF-37D3-42C9-8E9B-DDBD9965B974}" type="slidenum">
              <a:rPr lang="en-US" smtClean="0"/>
              <a:t>11</a:t>
            </a:fld>
            <a:endParaRPr lang="en-US" dirty="0"/>
          </a:p>
        </p:txBody>
      </p:sp>
    </p:spTree>
    <p:extLst>
      <p:ext uri="{BB962C8B-B14F-4D97-AF65-F5344CB8AC3E}">
        <p14:creationId xmlns:p14="http://schemas.microsoft.com/office/powerpoint/2010/main" val="923129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3341361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29150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4088DE6-7780-4AD9-9EE2-E032567A40E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36338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5540856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4088DE6-7780-4AD9-9EE2-E032567A40E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7124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35401060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2446847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104752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1849869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9AD7AE-51AA-479C-9EA9-180B01E4D05D}" type="datetimeFigureOut">
              <a:rPr lang="en-US" smtClean="0"/>
              <a:t>4/10/2018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133572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3132064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9AD7AE-51AA-479C-9EA9-180B01E4D05D}" type="datetimeFigureOut">
              <a:rPr lang="en-US" smtClean="0"/>
              <a:t>4/10/2018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175714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9AD7AE-51AA-479C-9EA9-180B01E4D05D}" type="datetimeFigureOut">
              <a:rPr lang="en-US" smtClean="0"/>
              <a:t>4/10/2018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744534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9AD7AE-51AA-479C-9EA9-180B01E4D05D}" type="datetimeFigureOut">
              <a:rPr lang="en-US" smtClean="0"/>
              <a:t>4/10/2018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3731372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2240498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9AD7AE-51AA-479C-9EA9-180B01E4D05D}" type="datetimeFigureOut">
              <a:rPr lang="en-US" smtClean="0"/>
              <a:t>4/10/2018</a:t>
            </a:fld>
            <a:endParaRPr lang="en-US"/>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4088DE6-7780-4AD9-9EE2-E032567A40EE}" type="slidenum">
              <a:rPr lang="en-US" smtClean="0"/>
              <a:t>‹#›</a:t>
            </a:fld>
            <a:endParaRPr lang="en-US"/>
          </a:p>
        </p:txBody>
      </p:sp>
    </p:spTree>
    <p:extLst>
      <p:ext uri="{BB962C8B-B14F-4D97-AF65-F5344CB8AC3E}">
        <p14:creationId xmlns:p14="http://schemas.microsoft.com/office/powerpoint/2010/main" val="89308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E9AD7AE-51AA-479C-9EA9-180B01E4D05D}" type="datetimeFigureOut">
              <a:rPr lang="en-US" smtClean="0"/>
              <a:t>4/10/2018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4088DE6-7780-4AD9-9EE2-E032567A40EE}" type="slidenum">
              <a:rPr lang="en-US" smtClean="0"/>
              <a:t>‹#›</a:t>
            </a:fld>
            <a:endParaRPr lang="en-US"/>
          </a:p>
        </p:txBody>
      </p:sp>
    </p:spTree>
    <p:extLst>
      <p:ext uri="{BB962C8B-B14F-4D97-AF65-F5344CB8AC3E}">
        <p14:creationId xmlns:p14="http://schemas.microsoft.com/office/powerpoint/2010/main" val="618577654"/>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F2EA518E-6C90-4FB8-9D88-C59B749893F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1AFC3C9-5F6F-4B0C-B9BC-4538C1E6F3E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0424"/>
            <a:ext cx="12192000" cy="2307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11">
            <a:extLst>
              <a:ext uri="{FF2B5EF4-FFF2-40B4-BE49-F238E27FC236}">
                <a16:creationId xmlns:a16="http://schemas.microsoft.com/office/drawing/2014/main" id="{BA844245-4805-4DD5-AF47-842A0B27FA7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5019122"/>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a:extLst>
              <a:ext uri="{FF2B5EF4-FFF2-40B4-BE49-F238E27FC236}">
                <a16:creationId xmlns:a16="http://schemas.microsoft.com/office/drawing/2014/main" id="{9C93B706-ED41-45BE-B2C8-B3761B85DF8E}"/>
              </a:ext>
            </a:extLst>
          </p:cNvPr>
          <p:cNvSpPr>
            <a:spLocks noGrp="1"/>
          </p:cNvSpPr>
          <p:nvPr>
            <p:ph type="ctrTitle"/>
          </p:nvPr>
        </p:nvSpPr>
        <p:spPr>
          <a:xfrm>
            <a:off x="1742873" y="782782"/>
            <a:ext cx="9008254" cy="3410475"/>
          </a:xfrm>
        </p:spPr>
        <p:txBody>
          <a:bodyPr anchor="ctr">
            <a:normAutofit/>
          </a:bodyPr>
          <a:lstStyle/>
          <a:p>
            <a:r>
              <a:rPr lang="en-US" sz="6000"/>
              <a:t>Setting and Collecting Fees</a:t>
            </a:r>
          </a:p>
        </p:txBody>
      </p:sp>
      <p:sp>
        <p:nvSpPr>
          <p:cNvPr id="3" name="Subtitle 2">
            <a:extLst>
              <a:ext uri="{FF2B5EF4-FFF2-40B4-BE49-F238E27FC236}">
                <a16:creationId xmlns:a16="http://schemas.microsoft.com/office/drawing/2014/main" id="{F36EAE2A-A7C1-4C7A-906E-1D75DF3131B0}"/>
              </a:ext>
            </a:extLst>
          </p:cNvPr>
          <p:cNvSpPr>
            <a:spLocks noGrp="1"/>
          </p:cNvSpPr>
          <p:nvPr>
            <p:ph type="subTitle" idx="1"/>
          </p:nvPr>
        </p:nvSpPr>
        <p:spPr>
          <a:xfrm>
            <a:off x="1794165" y="4709627"/>
            <a:ext cx="8956962" cy="1126283"/>
          </a:xfrm>
        </p:spPr>
        <p:txBody>
          <a:bodyPr anchor="ctr">
            <a:normAutofit fontScale="85000" lnSpcReduction="20000"/>
          </a:bodyPr>
          <a:lstStyle/>
          <a:p>
            <a:pPr>
              <a:lnSpc>
                <a:spcPct val="90000"/>
              </a:lnSpc>
            </a:pPr>
            <a:r>
              <a:rPr lang="en-US" dirty="0">
                <a:solidFill>
                  <a:schemeClr val="bg1"/>
                </a:solidFill>
              </a:rPr>
              <a:t>Presented by: Becki Young, Managing Partner</a:t>
            </a:r>
          </a:p>
          <a:p>
            <a:pPr>
              <a:lnSpc>
                <a:spcPct val="90000"/>
              </a:lnSpc>
            </a:pPr>
            <a:r>
              <a:rPr lang="en-US" dirty="0">
                <a:solidFill>
                  <a:schemeClr val="bg1"/>
                </a:solidFill>
              </a:rPr>
              <a:t>and</a:t>
            </a:r>
          </a:p>
          <a:p>
            <a:pPr>
              <a:lnSpc>
                <a:spcPct val="90000"/>
              </a:lnSpc>
            </a:pPr>
            <a:r>
              <a:rPr lang="en-US" dirty="0">
                <a:solidFill>
                  <a:schemeClr val="bg1"/>
                </a:solidFill>
              </a:rPr>
              <a:t>Jill Wayland, Director of Operations</a:t>
            </a:r>
          </a:p>
          <a:p>
            <a:pPr>
              <a:lnSpc>
                <a:spcPct val="90000"/>
              </a:lnSpc>
            </a:pPr>
            <a:r>
              <a:rPr lang="en-US" dirty="0">
                <a:solidFill>
                  <a:schemeClr val="bg1"/>
                </a:solidFill>
              </a:rPr>
              <a:t>Hammond Young Immigration Law, LLC</a:t>
            </a:r>
          </a:p>
        </p:txBody>
      </p:sp>
    </p:spTree>
    <p:extLst>
      <p:ext uri="{BB962C8B-B14F-4D97-AF65-F5344CB8AC3E}">
        <p14:creationId xmlns:p14="http://schemas.microsoft.com/office/powerpoint/2010/main" val="751630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D89E4-347B-48C3-9A1F-5505C0CC6D1F}"/>
              </a:ext>
            </a:extLst>
          </p:cNvPr>
          <p:cNvSpPr>
            <a:spLocks noGrp="1"/>
          </p:cNvSpPr>
          <p:nvPr>
            <p:ph type="title"/>
          </p:nvPr>
        </p:nvSpPr>
        <p:spPr/>
        <p:txBody>
          <a:bodyPr/>
          <a:lstStyle/>
          <a:p>
            <a:r>
              <a:rPr lang="en-US" dirty="0"/>
              <a:t>Sample Representation Agreement</a:t>
            </a:r>
          </a:p>
        </p:txBody>
      </p:sp>
      <p:sp>
        <p:nvSpPr>
          <p:cNvPr id="3" name="Content Placeholder 2">
            <a:extLst>
              <a:ext uri="{FF2B5EF4-FFF2-40B4-BE49-F238E27FC236}">
                <a16:creationId xmlns:a16="http://schemas.microsoft.com/office/drawing/2014/main" id="{94AE9AE6-1DDE-40CB-AAAC-4BC496471C89}"/>
              </a:ext>
            </a:extLst>
          </p:cNvPr>
          <p:cNvSpPr>
            <a:spLocks noGrp="1"/>
          </p:cNvSpPr>
          <p:nvPr>
            <p:ph idx="1"/>
          </p:nvPr>
        </p:nvSpPr>
        <p:spPr/>
        <p:txBody>
          <a:bodyPr>
            <a:normAutofit fontScale="77500" lnSpcReduction="20000"/>
          </a:bodyPr>
          <a:lstStyle/>
          <a:p>
            <a:r>
              <a:rPr lang="en-US" dirty="0"/>
              <a:t>It is also understood and agreed by the Client that the fee for legal services described in paragraph two above shall be a total fee of $X, (the “Total Fee”) and that this fee is based upon the law and facts presented at the time of signing this Agreement.   </a:t>
            </a:r>
          </a:p>
          <a:p>
            <a:endParaRPr lang="en-US" dirty="0"/>
          </a:p>
          <a:p>
            <a:r>
              <a:rPr lang="en-US" dirty="0"/>
              <a:t>It is further understood and agreed that the Client will pay an “Initial Deposit” or a portion of the Total Fee, in order to retain the Firm and initiate work on the Client’s case.  An Initial Deposit of $__________ is due at the time of signing this Agreement. The Initial Deposit will be held in a trust account for your benefit.  By court rule, it will be placed in a pooled account and any interest earned on the pooled account is payable to the Maryland Legal Services Corporation Fund.  The Firm will deduct funds from that account as the funds are earned. </a:t>
            </a:r>
          </a:p>
          <a:p>
            <a:endParaRPr lang="en-US" dirty="0"/>
          </a:p>
          <a:p>
            <a:r>
              <a:rPr lang="en-US" dirty="0"/>
              <a:t>The Initial Deposit will be deemed earned after the following event: _________________. </a:t>
            </a:r>
          </a:p>
          <a:p>
            <a:endParaRPr lang="en-US" dirty="0"/>
          </a:p>
          <a:p>
            <a:r>
              <a:rPr lang="en-US" dirty="0"/>
              <a:t>The Client agrees that the remaining amounts of the Total Fee for legal services shall be paid as follows:  $X upon _______________________, and $Y upon __________________________.  As these subsequent payments are based upon legal services that the Firm has already performed, they will be deemed earned upon receipt.  </a:t>
            </a:r>
          </a:p>
          <a:p>
            <a:endParaRPr lang="en-US" dirty="0"/>
          </a:p>
        </p:txBody>
      </p:sp>
    </p:spTree>
    <p:extLst>
      <p:ext uri="{BB962C8B-B14F-4D97-AF65-F5344CB8AC3E}">
        <p14:creationId xmlns:p14="http://schemas.microsoft.com/office/powerpoint/2010/main" val="33369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97EFF-2CD3-450A-9130-E57D6BC6B534}"/>
              </a:ext>
            </a:extLst>
          </p:cNvPr>
          <p:cNvSpPr>
            <a:spLocks noGrp="1"/>
          </p:cNvSpPr>
          <p:nvPr>
            <p:ph type="title"/>
          </p:nvPr>
        </p:nvSpPr>
        <p:spPr/>
        <p:txBody>
          <a:bodyPr>
            <a:normAutofit/>
          </a:bodyPr>
          <a:lstStyle/>
          <a:p>
            <a:r>
              <a:rPr lang="en-US" dirty="0"/>
              <a:t>Financial Management Software:</a:t>
            </a:r>
            <a:br>
              <a:rPr lang="en-US" dirty="0"/>
            </a:br>
            <a:r>
              <a:rPr lang="en-US" dirty="0"/>
              <a:t>	 </a:t>
            </a:r>
            <a:r>
              <a:rPr lang="en-US" sz="3600" dirty="0"/>
              <a:t>Client Billing Software</a:t>
            </a:r>
          </a:p>
        </p:txBody>
      </p:sp>
      <p:sp>
        <p:nvSpPr>
          <p:cNvPr id="3" name="Content Placeholder 2">
            <a:extLst>
              <a:ext uri="{FF2B5EF4-FFF2-40B4-BE49-F238E27FC236}">
                <a16:creationId xmlns:a16="http://schemas.microsoft.com/office/drawing/2014/main" id="{73826F18-3E40-4C7A-BB9C-AEC727CDE1DD}"/>
              </a:ext>
            </a:extLst>
          </p:cNvPr>
          <p:cNvSpPr>
            <a:spLocks noGrp="1"/>
          </p:cNvSpPr>
          <p:nvPr>
            <p:ph idx="1"/>
          </p:nvPr>
        </p:nvSpPr>
        <p:spPr>
          <a:xfrm>
            <a:off x="2589212" y="1905001"/>
            <a:ext cx="9368326" cy="4645268"/>
          </a:xfrm>
        </p:spPr>
        <p:txBody>
          <a:bodyPr>
            <a:normAutofit/>
          </a:bodyPr>
          <a:lstStyle/>
          <a:p>
            <a:pPr lvl="1"/>
            <a:r>
              <a:rPr lang="en-US" sz="2000" dirty="0"/>
              <a:t>TimeSlips, </a:t>
            </a:r>
            <a:r>
              <a:rPr lang="en-US" sz="2000" dirty="0" err="1"/>
              <a:t>TimeMatters</a:t>
            </a:r>
            <a:r>
              <a:rPr lang="en-US" sz="2000" dirty="0"/>
              <a:t>, Clio, PracticePanther</a:t>
            </a:r>
          </a:p>
          <a:p>
            <a:pPr lvl="1"/>
            <a:r>
              <a:rPr lang="en-US" sz="2000" dirty="0"/>
              <a:t>Billed vs Amount Paid</a:t>
            </a:r>
          </a:p>
          <a:p>
            <a:pPr lvl="1"/>
            <a:r>
              <a:rPr lang="en-US" sz="2000" dirty="0"/>
              <a:t>Capture amount of time spent on matter</a:t>
            </a:r>
          </a:p>
          <a:p>
            <a:pPr lvl="1"/>
            <a:r>
              <a:rPr lang="en-US" sz="2000" dirty="0"/>
              <a:t>Billing software must allow you to create a report of the unpaid balances and how long the balances have been outstanding</a:t>
            </a:r>
          </a:p>
          <a:p>
            <a:pPr lvl="1"/>
            <a:r>
              <a:rPr lang="en-US" sz="2000" dirty="0"/>
              <a:t>Must send client, payment, and refund information to your Accounting Software</a:t>
            </a:r>
          </a:p>
          <a:p>
            <a:pPr lvl="2"/>
            <a:r>
              <a:rPr lang="en-US" sz="2000" dirty="0"/>
              <a:t>e.g. Timeslips allocates payments for legal fees and expenses and sends this information to QuickBooks which simplifies tax preparation, budgeting, and tracking of your profit &amp; loss</a:t>
            </a:r>
          </a:p>
        </p:txBody>
      </p:sp>
    </p:spTree>
    <p:extLst>
      <p:ext uri="{BB962C8B-B14F-4D97-AF65-F5344CB8AC3E}">
        <p14:creationId xmlns:p14="http://schemas.microsoft.com/office/powerpoint/2010/main" val="3160286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E706A-038A-4A48-9C6F-C128B0D514C0}"/>
              </a:ext>
            </a:extLst>
          </p:cNvPr>
          <p:cNvSpPr>
            <a:spLocks noGrp="1"/>
          </p:cNvSpPr>
          <p:nvPr>
            <p:ph type="title"/>
          </p:nvPr>
        </p:nvSpPr>
        <p:spPr>
          <a:xfrm>
            <a:off x="2145323" y="457055"/>
            <a:ext cx="8911687" cy="923336"/>
          </a:xfrm>
        </p:spPr>
        <p:txBody>
          <a:bodyPr>
            <a:normAutofit fontScale="90000"/>
          </a:bodyPr>
          <a:lstStyle/>
          <a:p>
            <a:r>
              <a:rPr lang="en-US" dirty="0"/>
              <a:t>Keeping Track of Outstanding Payments </a:t>
            </a:r>
            <a:br>
              <a:rPr lang="en-US" dirty="0"/>
            </a:br>
            <a:endParaRPr lang="en-US" dirty="0"/>
          </a:p>
        </p:txBody>
      </p:sp>
      <p:sp>
        <p:nvSpPr>
          <p:cNvPr id="3" name="Content Placeholder 2">
            <a:extLst>
              <a:ext uri="{FF2B5EF4-FFF2-40B4-BE49-F238E27FC236}">
                <a16:creationId xmlns:a16="http://schemas.microsoft.com/office/drawing/2014/main" id="{8E91A951-62BD-4A83-AE24-859AC574828F}"/>
              </a:ext>
            </a:extLst>
          </p:cNvPr>
          <p:cNvSpPr>
            <a:spLocks noGrp="1"/>
          </p:cNvSpPr>
          <p:nvPr>
            <p:ph idx="1"/>
          </p:nvPr>
        </p:nvSpPr>
        <p:spPr>
          <a:xfrm>
            <a:off x="2145323" y="1257300"/>
            <a:ext cx="9768254" cy="5416062"/>
          </a:xfrm>
        </p:spPr>
        <p:txBody>
          <a:bodyPr>
            <a:normAutofit/>
          </a:bodyPr>
          <a:lstStyle/>
          <a:p>
            <a:r>
              <a:rPr lang="en-US" dirty="0"/>
              <a:t>Utilize Billing Software </a:t>
            </a:r>
          </a:p>
          <a:p>
            <a:r>
              <a:rPr lang="en-US" dirty="0"/>
              <a:t>Create Accounts Receivable reports</a:t>
            </a:r>
          </a:p>
          <a:p>
            <a:pPr lvl="1"/>
            <a:r>
              <a:rPr lang="en-US" dirty="0"/>
              <a:t>Determine receivables outstanding as of 30, 60, 90, 120 days</a:t>
            </a:r>
          </a:p>
          <a:p>
            <a:pPr lvl="1"/>
            <a:r>
              <a:rPr lang="en-US" dirty="0"/>
              <a:t>Prioritize receivables</a:t>
            </a:r>
          </a:p>
          <a:p>
            <a:pPr lvl="2"/>
            <a:r>
              <a:rPr lang="en-US" dirty="0"/>
              <a:t>Earned – Work has already been completed (Priority)</a:t>
            </a:r>
          </a:p>
          <a:p>
            <a:pPr lvl="2"/>
            <a:r>
              <a:rPr lang="en-US" dirty="0"/>
              <a:t>Retainer – Work has not been started</a:t>
            </a:r>
          </a:p>
          <a:p>
            <a:r>
              <a:rPr lang="en-US" dirty="0"/>
              <a:t>Realization – Important for cash flow</a:t>
            </a:r>
          </a:p>
          <a:p>
            <a:pPr lvl="2"/>
            <a:r>
              <a:rPr lang="en-US" dirty="0"/>
              <a:t>Collections Realization Rate - % of fees billed that you collect</a:t>
            </a:r>
          </a:p>
          <a:p>
            <a:pPr lvl="2"/>
            <a:r>
              <a:rPr lang="en-US" dirty="0"/>
              <a:t>Billing Realization Rate - % of time worked on a matter that you actually bill to a client</a:t>
            </a:r>
          </a:p>
          <a:p>
            <a:pPr lvl="2"/>
            <a:r>
              <a:rPr lang="en-US" dirty="0"/>
              <a:t>Accounts Receivable (AR) Turn-Over Ratio – (Operating Income/Average AR)</a:t>
            </a:r>
          </a:p>
          <a:p>
            <a:pPr lvl="3"/>
            <a:r>
              <a:rPr lang="en-US" dirty="0"/>
              <a:t>365/turn-over ratio  = Average # of days to be paid</a:t>
            </a:r>
          </a:p>
          <a:p>
            <a:pPr lvl="4"/>
            <a:r>
              <a:rPr lang="en-US" i="1" dirty="0"/>
              <a:t>Annual Operating Income =$1,000,000</a:t>
            </a:r>
          </a:p>
          <a:p>
            <a:pPr lvl="4"/>
            <a:r>
              <a:rPr lang="en-US" i="1" dirty="0"/>
              <a:t>Average AR Balance = $400,000</a:t>
            </a:r>
          </a:p>
          <a:p>
            <a:pPr lvl="4"/>
            <a:r>
              <a:rPr lang="en-US" dirty="0"/>
              <a:t>AR Turn-Over Ratio = $1mm/$400,000 = 2.5%</a:t>
            </a:r>
          </a:p>
          <a:p>
            <a:pPr lvl="4"/>
            <a:r>
              <a:rPr lang="en-US" dirty="0"/>
              <a:t>Average days to be paid = 365/2.5 = 146 days</a:t>
            </a:r>
          </a:p>
          <a:p>
            <a:pPr lvl="2"/>
            <a:endParaRPr lang="en-US" dirty="0"/>
          </a:p>
        </p:txBody>
      </p:sp>
    </p:spTree>
    <p:extLst>
      <p:ext uri="{BB962C8B-B14F-4D97-AF65-F5344CB8AC3E}">
        <p14:creationId xmlns:p14="http://schemas.microsoft.com/office/powerpoint/2010/main" val="3484669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760C6-EF03-4697-94F1-7F088B565989}"/>
              </a:ext>
            </a:extLst>
          </p:cNvPr>
          <p:cNvSpPr>
            <a:spLocks noGrp="1"/>
          </p:cNvSpPr>
          <p:nvPr>
            <p:ph type="title"/>
          </p:nvPr>
        </p:nvSpPr>
        <p:spPr/>
        <p:txBody>
          <a:bodyPr>
            <a:normAutofit fontScale="90000"/>
          </a:bodyPr>
          <a:lstStyle/>
          <a:p>
            <a:r>
              <a:rPr lang="en-US" dirty="0"/>
              <a:t>How to Handle Clients Who Aren’t Paying Their Bills:</a:t>
            </a:r>
            <a:br>
              <a:rPr lang="en-US" dirty="0"/>
            </a:br>
            <a:endParaRPr lang="en-US" dirty="0"/>
          </a:p>
        </p:txBody>
      </p:sp>
      <p:sp>
        <p:nvSpPr>
          <p:cNvPr id="3" name="Content Placeholder 2">
            <a:extLst>
              <a:ext uri="{FF2B5EF4-FFF2-40B4-BE49-F238E27FC236}">
                <a16:creationId xmlns:a16="http://schemas.microsoft.com/office/drawing/2014/main" id="{3A90610B-5701-4450-8DE9-F9E9B8A2B310}"/>
              </a:ext>
            </a:extLst>
          </p:cNvPr>
          <p:cNvSpPr>
            <a:spLocks noGrp="1"/>
          </p:cNvSpPr>
          <p:nvPr>
            <p:ph idx="1"/>
          </p:nvPr>
        </p:nvSpPr>
        <p:spPr>
          <a:xfrm>
            <a:off x="2672862" y="1784838"/>
            <a:ext cx="9372599" cy="4914900"/>
          </a:xfrm>
        </p:spPr>
        <p:txBody>
          <a:bodyPr>
            <a:normAutofit fontScale="92500" lnSpcReduction="10000"/>
          </a:bodyPr>
          <a:lstStyle/>
          <a:p>
            <a:r>
              <a:rPr lang="en-US" dirty="0"/>
              <a:t>Collections Procedure</a:t>
            </a:r>
          </a:p>
          <a:p>
            <a:pPr lvl="1"/>
            <a:r>
              <a:rPr lang="en-US" dirty="0"/>
              <a:t>Review monthly outstanding accounts receivable balances</a:t>
            </a:r>
          </a:p>
          <a:p>
            <a:pPr lvl="1"/>
            <a:r>
              <a:rPr lang="en-US" dirty="0"/>
              <a:t>Prioritize receivables</a:t>
            </a:r>
          </a:p>
          <a:p>
            <a:pPr lvl="2"/>
            <a:r>
              <a:rPr lang="en-US" dirty="0"/>
              <a:t>Earned</a:t>
            </a:r>
          </a:p>
          <a:p>
            <a:pPr lvl="2"/>
            <a:r>
              <a:rPr lang="en-US" dirty="0"/>
              <a:t>Retainer</a:t>
            </a:r>
          </a:p>
          <a:p>
            <a:pPr lvl="1"/>
            <a:r>
              <a:rPr lang="en-US" dirty="0"/>
              <a:t>Call or e-mail all clients with a 31 day or greater balance due</a:t>
            </a:r>
          </a:p>
          <a:p>
            <a:pPr lvl="1"/>
            <a:r>
              <a:rPr lang="en-US" dirty="0"/>
              <a:t>Track all collection activity</a:t>
            </a:r>
          </a:p>
          <a:p>
            <a:pPr lvl="2"/>
            <a:r>
              <a:rPr lang="en-US" dirty="0"/>
              <a:t>Who did you call/e-mail</a:t>
            </a:r>
          </a:p>
          <a:p>
            <a:pPr lvl="2"/>
            <a:r>
              <a:rPr lang="en-US" dirty="0"/>
              <a:t>Date of call/e-mail</a:t>
            </a:r>
          </a:p>
          <a:p>
            <a:pPr lvl="2"/>
            <a:r>
              <a:rPr lang="en-US" dirty="0"/>
              <a:t>Person to person contact or did you leave a message</a:t>
            </a:r>
          </a:p>
          <a:p>
            <a:pPr lvl="2"/>
            <a:r>
              <a:rPr lang="en-US" dirty="0"/>
              <a:t>Client response</a:t>
            </a:r>
          </a:p>
          <a:p>
            <a:pPr lvl="1"/>
            <a:r>
              <a:rPr lang="en-US" dirty="0"/>
              <a:t>Identify “next steps”</a:t>
            </a:r>
          </a:p>
          <a:p>
            <a:pPr lvl="2"/>
            <a:r>
              <a:rPr lang="en-US" dirty="0"/>
              <a:t>Write off balance</a:t>
            </a:r>
          </a:p>
          <a:p>
            <a:pPr lvl="2"/>
            <a:r>
              <a:rPr lang="en-US" dirty="0"/>
              <a:t>Payment plan</a:t>
            </a:r>
          </a:p>
          <a:p>
            <a:pPr lvl="2"/>
            <a:r>
              <a:rPr lang="en-US" dirty="0"/>
              <a:t>Collection Agency</a:t>
            </a:r>
          </a:p>
          <a:p>
            <a:pPr lvl="2"/>
            <a:endParaRPr lang="en-US" dirty="0"/>
          </a:p>
        </p:txBody>
      </p:sp>
    </p:spTree>
    <p:extLst>
      <p:ext uri="{BB962C8B-B14F-4D97-AF65-F5344CB8AC3E}">
        <p14:creationId xmlns:p14="http://schemas.microsoft.com/office/powerpoint/2010/main" val="2899625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l="4195" r="8881" b="-1"/>
          <a:stretch/>
        </p:blipFill>
        <p:spPr>
          <a:xfrm>
            <a:off x="8502162" y="1420458"/>
            <a:ext cx="2914527" cy="4191231"/>
          </a:xfrm>
          <a:prstGeom prst="rect">
            <a:avLst/>
          </a:prstGeom>
        </p:spPr>
      </p:pic>
      <p:sp>
        <p:nvSpPr>
          <p:cNvPr id="2" name="Title 1"/>
          <p:cNvSpPr>
            <a:spLocks noGrp="1"/>
          </p:cNvSpPr>
          <p:nvPr>
            <p:ph type="title"/>
          </p:nvPr>
        </p:nvSpPr>
        <p:spPr>
          <a:xfrm>
            <a:off x="2592926" y="624110"/>
            <a:ext cx="4790008" cy="1280890"/>
          </a:xfrm>
        </p:spPr>
        <p:txBody>
          <a:bodyPr vert="horz" lIns="91440" tIns="45720" rIns="91440" bIns="45720" rtlCol="0" anchor="t">
            <a:normAutofit/>
          </a:bodyPr>
          <a:lstStyle/>
          <a:p>
            <a:r>
              <a:rPr lang="en-US" dirty="0"/>
              <a:t>Becki L. Young</a:t>
            </a:r>
          </a:p>
        </p:txBody>
      </p:sp>
      <p:sp>
        <p:nvSpPr>
          <p:cNvPr id="3" name="TextBox 2"/>
          <p:cNvSpPr txBox="1"/>
          <p:nvPr/>
        </p:nvSpPr>
        <p:spPr>
          <a:xfrm>
            <a:off x="2556952" y="1485958"/>
            <a:ext cx="4802188" cy="3870755"/>
          </a:xfrm>
          <a:prstGeom prst="rect">
            <a:avLst/>
          </a:prstGeom>
        </p:spPr>
        <p:txBody>
          <a:bodyPr vert="horz" lIns="91440" tIns="45720" rIns="91440" bIns="45720" rtlCol="0">
            <a:noAutofit/>
          </a:bodyPr>
          <a:lstStyle/>
          <a:p>
            <a:pPr>
              <a:lnSpc>
                <a:spcPct val="90000"/>
              </a:lnSpc>
              <a:spcBef>
                <a:spcPts val="1000"/>
              </a:spcBef>
              <a:buClr>
                <a:schemeClr val="accent1"/>
              </a:buClr>
              <a:buFont typeface="Wingdings 3" charset="2"/>
              <a:buChar char=""/>
            </a:pPr>
            <a:r>
              <a:rPr lang="en-US" sz="1400" dirty="0">
                <a:solidFill>
                  <a:schemeClr val="tx1">
                    <a:lumMod val="75000"/>
                    <a:lumOff val="25000"/>
                  </a:schemeClr>
                </a:solidFill>
              </a:rPr>
              <a:t>Becki L. Young, co-founder of Hammond Young Immigration Law, is a seasoned business immigration attorney with 20 years of experience in the field.  Ms. Young facilitates the sponsorship of foreign professionals, trainees, interns and individuals of "extraordinary ability."  She regularly provides immigration law advice to clients in a broad range of industries.</a:t>
            </a:r>
            <a:br>
              <a:rPr lang="en-US" sz="1400" dirty="0">
                <a:solidFill>
                  <a:schemeClr val="tx1">
                    <a:lumMod val="75000"/>
                    <a:lumOff val="25000"/>
                  </a:schemeClr>
                </a:solidFill>
              </a:rPr>
            </a:br>
            <a:br>
              <a:rPr lang="en-US" sz="1400" dirty="0">
                <a:solidFill>
                  <a:schemeClr val="tx1">
                    <a:lumMod val="75000"/>
                    <a:lumOff val="25000"/>
                  </a:schemeClr>
                </a:solidFill>
              </a:rPr>
            </a:br>
            <a:r>
              <a:rPr lang="en-US" sz="1400" dirty="0">
                <a:solidFill>
                  <a:schemeClr val="tx1">
                    <a:lumMod val="75000"/>
                    <a:lumOff val="25000"/>
                  </a:schemeClr>
                </a:solidFill>
              </a:rPr>
              <a:t>Ms. Young is an active member of the American Immigration Lawyers Association (AILA). She frequently speaks at legal, business and hospitality conferences, and contributes insight through published articles and commentary.  She is listed as a Noted Immigration Practitioner in Washington, DC by </a:t>
            </a:r>
            <a:r>
              <a:rPr lang="en-US" sz="1400" i="1" dirty="0">
                <a:solidFill>
                  <a:schemeClr val="tx1">
                    <a:lumMod val="75000"/>
                    <a:lumOff val="25000"/>
                  </a:schemeClr>
                </a:solidFill>
              </a:rPr>
              <a:t>Chambers &amp; Partners </a:t>
            </a:r>
            <a:r>
              <a:rPr lang="en-US" sz="1400" dirty="0">
                <a:solidFill>
                  <a:schemeClr val="tx1">
                    <a:lumMod val="75000"/>
                    <a:lumOff val="25000"/>
                  </a:schemeClr>
                </a:solidFill>
              </a:rPr>
              <a:t>and recognized as a Leading Legal Practitioner in Corporate Immigration by </a:t>
            </a:r>
            <a:r>
              <a:rPr lang="en-US" sz="1400" i="1" dirty="0">
                <a:solidFill>
                  <a:schemeClr val="tx1">
                    <a:lumMod val="75000"/>
                    <a:lumOff val="25000"/>
                  </a:schemeClr>
                </a:solidFill>
              </a:rPr>
              <a:t>US News &amp; World Report / Best Lawyers </a:t>
            </a:r>
            <a:r>
              <a:rPr lang="en-US" sz="1400" dirty="0">
                <a:solidFill>
                  <a:schemeClr val="tx1">
                    <a:lumMod val="75000"/>
                    <a:lumOff val="25000"/>
                  </a:schemeClr>
                </a:solidFill>
              </a:rPr>
              <a:t>and </a:t>
            </a:r>
            <a:r>
              <a:rPr lang="en-US" sz="1400" i="1" dirty="0">
                <a:solidFill>
                  <a:schemeClr val="tx1">
                    <a:lumMod val="75000"/>
                    <a:lumOff val="25000"/>
                  </a:schemeClr>
                </a:solidFill>
              </a:rPr>
              <a:t>Who's Who Legal</a:t>
            </a:r>
            <a:r>
              <a:rPr lang="en-US" sz="1400" dirty="0">
                <a:solidFill>
                  <a:schemeClr val="tx1">
                    <a:lumMod val="75000"/>
                    <a:lumOff val="25000"/>
                  </a:schemeClr>
                </a:solidFill>
              </a:rPr>
              <a:t>. Hammond Young Immigration Law LLC is rated Tier 1 National and Washington DC for Immigration Law by </a:t>
            </a:r>
            <a:r>
              <a:rPr lang="en-US" sz="1400" i="1" dirty="0">
                <a:solidFill>
                  <a:schemeClr val="tx1">
                    <a:lumMod val="75000"/>
                    <a:lumOff val="25000"/>
                  </a:schemeClr>
                </a:solidFill>
              </a:rPr>
              <a:t>US News &amp; World Report / Best Lawyers</a:t>
            </a:r>
            <a:r>
              <a:rPr lang="en-US" sz="1400" dirty="0">
                <a:solidFill>
                  <a:schemeClr val="tx1">
                    <a:lumMod val="75000"/>
                    <a:lumOff val="25000"/>
                  </a:schemeClr>
                </a:solidFill>
              </a:rPr>
              <a:t>.</a:t>
            </a:r>
          </a:p>
        </p:txBody>
      </p:sp>
    </p:spTree>
    <p:extLst>
      <p:ext uri="{BB962C8B-B14F-4D97-AF65-F5344CB8AC3E}">
        <p14:creationId xmlns:p14="http://schemas.microsoft.com/office/powerpoint/2010/main" val="2761938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1B177276-76BC-4EBE-B274-D1EF9B11032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24750" y="1828800"/>
            <a:ext cx="3916853" cy="4064053"/>
          </a:xfrm>
          <a:prstGeom prst="rect">
            <a:avLst/>
          </a:prstGeom>
        </p:spPr>
      </p:pic>
      <p:sp>
        <p:nvSpPr>
          <p:cNvPr id="2" name="Title 1"/>
          <p:cNvSpPr>
            <a:spLocks noGrp="1"/>
          </p:cNvSpPr>
          <p:nvPr>
            <p:ph type="title"/>
          </p:nvPr>
        </p:nvSpPr>
        <p:spPr>
          <a:xfrm>
            <a:off x="1687669" y="624110"/>
            <a:ext cx="4137059" cy="1280890"/>
          </a:xfrm>
        </p:spPr>
        <p:txBody>
          <a:bodyPr vert="horz" lIns="91440" tIns="45720" rIns="91440" bIns="45720" rtlCol="0" anchor="t">
            <a:normAutofit/>
          </a:bodyPr>
          <a:lstStyle/>
          <a:p>
            <a:r>
              <a:rPr lang="en-US" sz="3200"/>
              <a:t>Jill Wayland</a:t>
            </a:r>
          </a:p>
        </p:txBody>
      </p:sp>
      <p:sp>
        <p:nvSpPr>
          <p:cNvPr id="3" name="TextBox 2"/>
          <p:cNvSpPr txBox="1"/>
          <p:nvPr/>
        </p:nvSpPr>
        <p:spPr>
          <a:xfrm>
            <a:off x="1683956" y="1828800"/>
            <a:ext cx="5002594" cy="4082422"/>
          </a:xfrm>
          <a:prstGeom prst="rect">
            <a:avLst/>
          </a:prstGeom>
        </p:spPr>
        <p:txBody>
          <a:bodyPr vert="horz" lIns="91440" tIns="45720" rIns="91440" bIns="45720" rtlCol="0">
            <a:normAutofit/>
          </a:bodyPr>
          <a:lstStyle/>
          <a:p>
            <a:pPr>
              <a:lnSpc>
                <a:spcPct val="90000"/>
              </a:lnSpc>
              <a:spcBef>
                <a:spcPts val="1000"/>
              </a:spcBef>
              <a:buClr>
                <a:schemeClr val="accent1"/>
              </a:buClr>
              <a:buFont typeface="Wingdings 3" charset="2"/>
              <a:buChar char=""/>
            </a:pPr>
            <a:r>
              <a:rPr lang="en-US" sz="1500" dirty="0">
                <a:solidFill>
                  <a:srgbClr val="000000"/>
                </a:solidFill>
              </a:rPr>
              <a:t>Jill Wayland is the Director of Operations for Hammond Young Immigration Law, LLC and their sister firm, Grossman Law, LLC.  She manages the Finance and Accounting, Marketing, IT and Human Resources functions for both firms.</a:t>
            </a:r>
          </a:p>
          <a:p>
            <a:pPr>
              <a:lnSpc>
                <a:spcPct val="90000"/>
              </a:lnSpc>
              <a:spcBef>
                <a:spcPts val="1000"/>
              </a:spcBef>
              <a:buClr>
                <a:schemeClr val="accent1"/>
              </a:buClr>
            </a:pPr>
            <a:r>
              <a:rPr lang="en-US" sz="1500" dirty="0">
                <a:solidFill>
                  <a:srgbClr val="000000"/>
                </a:solidFill>
              </a:rPr>
              <a:t>Prior to joining Hammond Young and Grossman Law, Ms. Wayland spent 7 years as the Director of Operations with Travelers Insurance and 13 years as the Risk Manager for US Foods.  Ms. Wayland has extensive experience developing budgets, managing accounts payable/receivable functions, providing IT software training, administering insurance programs, and strengthening administrative and compliance programs.  </a:t>
            </a:r>
          </a:p>
        </p:txBody>
      </p:sp>
    </p:spTree>
    <p:extLst>
      <p:ext uri="{BB962C8B-B14F-4D97-AF65-F5344CB8AC3E}">
        <p14:creationId xmlns:p14="http://schemas.microsoft.com/office/powerpoint/2010/main" val="3270240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C6246ED-0535-4496-A8F6-1E80CC4EB85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3D9AEEE-1CCD-43C0-BA3E-16D60A6E23C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60F880A6-33D3-4EEC-A780-B73559B9F24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C6EA8063-8413-495D-9328-BC0730648572}"/>
              </a:ext>
            </a:extLst>
          </p:cNvPr>
          <p:cNvSpPr>
            <a:spLocks noGrp="1"/>
          </p:cNvSpPr>
          <p:nvPr>
            <p:ph type="title"/>
          </p:nvPr>
        </p:nvSpPr>
        <p:spPr>
          <a:xfrm>
            <a:off x="1259893" y="3101093"/>
            <a:ext cx="2454052" cy="3029344"/>
          </a:xfrm>
        </p:spPr>
        <p:txBody>
          <a:bodyPr>
            <a:normAutofit/>
          </a:bodyPr>
          <a:lstStyle/>
          <a:p>
            <a:r>
              <a:rPr lang="en-US" sz="3200">
                <a:solidFill>
                  <a:schemeClr val="bg1"/>
                </a:solidFill>
              </a:rPr>
              <a:t>Agenda</a:t>
            </a:r>
          </a:p>
        </p:txBody>
      </p:sp>
      <p:graphicFrame>
        <p:nvGraphicFramePr>
          <p:cNvPr id="5" name="Content Placeholder 2">
            <a:extLst>
              <a:ext uri="{FF2B5EF4-FFF2-40B4-BE49-F238E27FC236}">
                <a16:creationId xmlns:a16="http://schemas.microsoft.com/office/drawing/2014/main" id="{831C3B77-0A4C-4CE8-A9C0-57EBA7DB2580}"/>
              </a:ext>
            </a:extLst>
          </p:cNvPr>
          <p:cNvGraphicFramePr>
            <a:graphicFrameLocks noGrp="1"/>
          </p:cNvGraphicFramePr>
          <p:nvPr>
            <p:ph idx="1"/>
            <p:extLst>
              <p:ext uri="{D42A27DB-BD31-4B8C-83A1-F6EECF244321}">
                <p14:modId xmlns:p14="http://schemas.microsoft.com/office/powerpoint/2010/main" val="4009717939"/>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6185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A1928-B750-4B27-A3D8-FAB36739DC52}"/>
              </a:ext>
            </a:extLst>
          </p:cNvPr>
          <p:cNvSpPr>
            <a:spLocks noGrp="1"/>
          </p:cNvSpPr>
          <p:nvPr>
            <p:ph type="title"/>
          </p:nvPr>
        </p:nvSpPr>
        <p:spPr/>
        <p:txBody>
          <a:bodyPr/>
          <a:lstStyle/>
          <a:p>
            <a:r>
              <a:rPr lang="en-US" dirty="0"/>
              <a:t>Hourly vs. Flat Fee</a:t>
            </a:r>
          </a:p>
        </p:txBody>
      </p:sp>
      <p:sp>
        <p:nvSpPr>
          <p:cNvPr id="3" name="Content Placeholder 2">
            <a:extLst>
              <a:ext uri="{FF2B5EF4-FFF2-40B4-BE49-F238E27FC236}">
                <a16:creationId xmlns:a16="http://schemas.microsoft.com/office/drawing/2014/main" id="{89A8770C-D117-4805-9D59-237F0DB625FE}"/>
              </a:ext>
            </a:extLst>
          </p:cNvPr>
          <p:cNvSpPr>
            <a:spLocks noGrp="1"/>
          </p:cNvSpPr>
          <p:nvPr>
            <p:ph idx="1"/>
          </p:nvPr>
        </p:nvSpPr>
        <p:spPr>
          <a:xfrm>
            <a:off x="1881554" y="1503485"/>
            <a:ext cx="10219592" cy="4655894"/>
          </a:xfrm>
        </p:spPr>
        <p:txBody>
          <a:bodyPr>
            <a:normAutofit fontScale="92500" lnSpcReduction="10000"/>
          </a:bodyPr>
          <a:lstStyle/>
          <a:p>
            <a:pPr marL="0" indent="0" fontAlgn="base">
              <a:buNone/>
            </a:pPr>
            <a:r>
              <a:rPr lang="en-US" b="1" cap="all" dirty="0"/>
              <a:t>REASONS TO CHARGE HOURLY</a:t>
            </a:r>
          </a:p>
          <a:p>
            <a:pPr fontAlgn="base"/>
            <a:r>
              <a:rPr lang="en-US" b="1" dirty="0"/>
              <a:t>“Insurance”</a:t>
            </a:r>
            <a:r>
              <a:rPr lang="en-US" dirty="0"/>
              <a:t>- If the matter takes longer to complete due to unforeseen circumstances or is more complex than originally determined,  you will get paid for the additional time.  </a:t>
            </a:r>
          </a:p>
          <a:p>
            <a:pPr fontAlgn="base"/>
            <a:r>
              <a:rPr lang="en-US" b="1" dirty="0"/>
              <a:t>Transparency</a:t>
            </a:r>
            <a:r>
              <a:rPr lang="en-US" dirty="0"/>
              <a:t> – The client can see exactly what work they are paying for on the invoice.</a:t>
            </a:r>
          </a:p>
          <a:p>
            <a:pPr fontAlgn="base"/>
            <a:r>
              <a:rPr lang="en-US" b="1" dirty="0"/>
              <a:t>Compensation Decisions </a:t>
            </a:r>
            <a:r>
              <a:rPr lang="en-US" dirty="0"/>
              <a:t>– More easily identify Associate realization.</a:t>
            </a:r>
          </a:p>
          <a:p>
            <a:pPr marL="0" indent="0" fontAlgn="base">
              <a:buNone/>
            </a:pPr>
            <a:endParaRPr lang="en-US" b="1" cap="all" dirty="0"/>
          </a:p>
          <a:p>
            <a:pPr marL="0" indent="0" fontAlgn="base">
              <a:buNone/>
            </a:pPr>
            <a:r>
              <a:rPr lang="en-US" b="1" cap="all" dirty="0"/>
              <a:t>REASONS TO CHARGE A FLAT FEE</a:t>
            </a:r>
          </a:p>
          <a:p>
            <a:pPr fontAlgn="base"/>
            <a:r>
              <a:rPr lang="en-US" b="1" dirty="0"/>
              <a:t>Experience </a:t>
            </a:r>
            <a:r>
              <a:rPr lang="en-US" dirty="0"/>
              <a:t>–You know how much time it will take to handle a specific case type and how much you should charge to ensure you make a profit. </a:t>
            </a:r>
          </a:p>
          <a:p>
            <a:pPr fontAlgn="base"/>
            <a:r>
              <a:rPr lang="en-US" b="1" dirty="0"/>
              <a:t>Efficiency </a:t>
            </a:r>
            <a:r>
              <a:rPr lang="en-US" dirty="0"/>
              <a:t>– If you complete a case more quickly than estimated, the time you save equals profit.</a:t>
            </a:r>
          </a:p>
          <a:p>
            <a:pPr fontAlgn="base"/>
            <a:r>
              <a:rPr lang="en-US" b="1" dirty="0"/>
              <a:t>Client Awareness </a:t>
            </a:r>
            <a:r>
              <a:rPr lang="en-US" dirty="0"/>
              <a:t>–Clients have the peace of mind of knowing upfront exactly what they will spend. </a:t>
            </a:r>
          </a:p>
          <a:p>
            <a:pPr fontAlgn="base"/>
            <a:r>
              <a:rPr lang="en-US" b="1" dirty="0"/>
              <a:t>Simplicity </a:t>
            </a:r>
            <a:r>
              <a:rPr lang="en-US" dirty="0"/>
              <a:t>– Simplifies the billing process.</a:t>
            </a:r>
          </a:p>
        </p:txBody>
      </p:sp>
    </p:spTree>
    <p:extLst>
      <p:ext uri="{BB962C8B-B14F-4D97-AF65-F5344CB8AC3E}">
        <p14:creationId xmlns:p14="http://schemas.microsoft.com/office/powerpoint/2010/main" val="236548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80F76B-5346-4D07-8930-D5909A45E5BF}"/>
              </a:ext>
            </a:extLst>
          </p:cNvPr>
          <p:cNvSpPr>
            <a:spLocks noGrp="1"/>
          </p:cNvSpPr>
          <p:nvPr>
            <p:ph type="title"/>
          </p:nvPr>
        </p:nvSpPr>
        <p:spPr>
          <a:xfrm>
            <a:off x="2592924" y="624110"/>
            <a:ext cx="8911687" cy="1280890"/>
          </a:xfrm>
        </p:spPr>
        <p:txBody>
          <a:bodyPr/>
          <a:lstStyle/>
          <a:p>
            <a:r>
              <a:rPr lang="en-US"/>
              <a:t>Setting Flat Fees</a:t>
            </a:r>
            <a:endParaRPr lang="en-US" dirty="0"/>
          </a:p>
        </p:txBody>
      </p:sp>
      <p:pic>
        <p:nvPicPr>
          <p:cNvPr id="12" name="Picture 11">
            <a:extLst>
              <a:ext uri="{FF2B5EF4-FFF2-40B4-BE49-F238E27FC236}">
                <a16:creationId xmlns:a16="http://schemas.microsoft.com/office/drawing/2014/main" id="{1491A3D9-9327-4AD9-85A7-D2A05BE6D1DA}"/>
              </a:ext>
            </a:extLst>
          </p:cNvPr>
          <p:cNvPicPr>
            <a:picLocks noChangeAspect="1"/>
          </p:cNvPicPr>
          <p:nvPr/>
        </p:nvPicPr>
        <p:blipFill>
          <a:blip r:embed="rId2"/>
          <a:stretch>
            <a:fillRect/>
          </a:stretch>
        </p:blipFill>
        <p:spPr>
          <a:xfrm>
            <a:off x="1591408" y="2493915"/>
            <a:ext cx="10600592" cy="1870169"/>
          </a:xfrm>
          <a:prstGeom prst="rect">
            <a:avLst/>
          </a:prstGeom>
        </p:spPr>
      </p:pic>
      <p:sp>
        <p:nvSpPr>
          <p:cNvPr id="2" name="TextBox 1">
            <a:extLst>
              <a:ext uri="{FF2B5EF4-FFF2-40B4-BE49-F238E27FC236}">
                <a16:creationId xmlns:a16="http://schemas.microsoft.com/office/drawing/2014/main" id="{1B726159-B48C-4A0A-80F0-A1B6506840EA}"/>
              </a:ext>
            </a:extLst>
          </p:cNvPr>
          <p:cNvSpPr txBox="1"/>
          <p:nvPr/>
        </p:nvSpPr>
        <p:spPr>
          <a:xfrm>
            <a:off x="2505075" y="4991100"/>
            <a:ext cx="8845794" cy="1200329"/>
          </a:xfrm>
          <a:prstGeom prst="rect">
            <a:avLst/>
          </a:prstGeom>
          <a:noFill/>
        </p:spPr>
        <p:txBody>
          <a:bodyPr wrap="square" rtlCol="0">
            <a:spAutoFit/>
          </a:bodyPr>
          <a:lstStyle/>
          <a:p>
            <a:r>
              <a:rPr lang="en-US" dirty="0"/>
              <a:t>Our goal is to complete all flat fee cases at 85% of the flat fee.  </a:t>
            </a:r>
          </a:p>
          <a:p>
            <a:r>
              <a:rPr lang="en-US" dirty="0"/>
              <a:t>Inevitably, some cases will go over 100% of the flat fee – so if we target 85%, then hopefully the average time spent for all cases will be about 100% of the flat fee.</a:t>
            </a:r>
          </a:p>
        </p:txBody>
      </p:sp>
    </p:spTree>
    <p:extLst>
      <p:ext uri="{BB962C8B-B14F-4D97-AF65-F5344CB8AC3E}">
        <p14:creationId xmlns:p14="http://schemas.microsoft.com/office/powerpoint/2010/main" val="2893542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5C965-B635-449E-BA2B-5F6D633403B8}"/>
              </a:ext>
            </a:extLst>
          </p:cNvPr>
          <p:cNvSpPr>
            <a:spLocks noGrp="1"/>
          </p:cNvSpPr>
          <p:nvPr>
            <p:ph type="title"/>
          </p:nvPr>
        </p:nvSpPr>
        <p:spPr>
          <a:xfrm>
            <a:off x="1687669" y="624110"/>
            <a:ext cx="4137059" cy="1280890"/>
          </a:xfrm>
        </p:spPr>
        <p:txBody>
          <a:bodyPr>
            <a:normAutofit/>
          </a:bodyPr>
          <a:lstStyle/>
          <a:p>
            <a:r>
              <a:rPr lang="en-US" sz="3200"/>
              <a:t>Flat Fee Profitability</a:t>
            </a:r>
          </a:p>
        </p:txBody>
      </p:sp>
      <p:sp>
        <p:nvSpPr>
          <p:cNvPr id="3" name="Content Placeholder 2">
            <a:extLst>
              <a:ext uri="{FF2B5EF4-FFF2-40B4-BE49-F238E27FC236}">
                <a16:creationId xmlns:a16="http://schemas.microsoft.com/office/drawing/2014/main" id="{3C0DE8E2-6B9C-41E6-B1C3-9893C4167F4D}"/>
              </a:ext>
            </a:extLst>
          </p:cNvPr>
          <p:cNvSpPr>
            <a:spLocks noGrp="1"/>
          </p:cNvSpPr>
          <p:nvPr>
            <p:ph idx="1"/>
          </p:nvPr>
        </p:nvSpPr>
        <p:spPr>
          <a:xfrm>
            <a:off x="1687669" y="1582615"/>
            <a:ext cx="4602544" cy="4513245"/>
          </a:xfrm>
        </p:spPr>
        <p:txBody>
          <a:bodyPr>
            <a:normAutofit/>
          </a:bodyPr>
          <a:lstStyle/>
          <a:p>
            <a:pPr>
              <a:spcAft>
                <a:spcPts val="600"/>
              </a:spcAft>
            </a:pPr>
            <a:r>
              <a:rPr lang="en-US" sz="2000" dirty="0">
                <a:solidFill>
                  <a:srgbClr val="000000"/>
                </a:solidFill>
              </a:rPr>
              <a:t>Use real case data to test assumptions.</a:t>
            </a:r>
          </a:p>
          <a:p>
            <a:pPr>
              <a:spcBef>
                <a:spcPts val="0"/>
              </a:spcBef>
              <a:spcAft>
                <a:spcPts val="600"/>
              </a:spcAft>
            </a:pPr>
            <a:r>
              <a:rPr lang="en-US" sz="2000" dirty="0">
                <a:solidFill>
                  <a:srgbClr val="000000"/>
                </a:solidFill>
              </a:rPr>
              <a:t>Test the impact of assumed volume on payroll and overhead.</a:t>
            </a:r>
          </a:p>
          <a:p>
            <a:pPr>
              <a:spcBef>
                <a:spcPts val="0"/>
              </a:spcBef>
            </a:pPr>
            <a:r>
              <a:rPr lang="en-US" sz="2000" dirty="0">
                <a:solidFill>
                  <a:srgbClr val="000000"/>
                </a:solidFill>
              </a:rPr>
              <a:t>Identify direct costs separately.</a:t>
            </a:r>
          </a:p>
          <a:p>
            <a:pPr>
              <a:spcBef>
                <a:spcPts val="0"/>
              </a:spcBef>
            </a:pPr>
            <a:r>
              <a:rPr lang="en-US" sz="2000" dirty="0">
                <a:solidFill>
                  <a:srgbClr val="000000"/>
                </a:solidFill>
              </a:rPr>
              <a:t>Develop capacity analysis.</a:t>
            </a:r>
          </a:p>
          <a:p>
            <a:pPr>
              <a:spcBef>
                <a:spcPts val="0"/>
              </a:spcBef>
            </a:pPr>
            <a:r>
              <a:rPr lang="en-US" sz="2000" dirty="0">
                <a:solidFill>
                  <a:srgbClr val="000000"/>
                </a:solidFill>
              </a:rPr>
              <a:t>Develop frequency analysis.</a:t>
            </a:r>
          </a:p>
        </p:txBody>
      </p:sp>
      <p:pic>
        <p:nvPicPr>
          <p:cNvPr id="11" name="Picture 10">
            <a:extLst>
              <a:ext uri="{FF2B5EF4-FFF2-40B4-BE49-F238E27FC236}">
                <a16:creationId xmlns:a16="http://schemas.microsoft.com/office/drawing/2014/main" id="{96125F00-AD59-4B5B-8439-320976721E46}"/>
              </a:ext>
            </a:extLst>
          </p:cNvPr>
          <p:cNvPicPr>
            <a:picLocks noChangeAspect="1"/>
          </p:cNvPicPr>
          <p:nvPr/>
        </p:nvPicPr>
        <p:blipFill>
          <a:blip r:embed="rId2"/>
          <a:stretch>
            <a:fillRect/>
          </a:stretch>
        </p:blipFill>
        <p:spPr>
          <a:xfrm>
            <a:off x="6462345" y="1397977"/>
            <a:ext cx="5332595" cy="5032650"/>
          </a:xfrm>
          <a:prstGeom prst="rect">
            <a:avLst/>
          </a:prstGeom>
        </p:spPr>
      </p:pic>
    </p:spTree>
    <p:extLst>
      <p:ext uri="{BB962C8B-B14F-4D97-AF65-F5344CB8AC3E}">
        <p14:creationId xmlns:p14="http://schemas.microsoft.com/office/powerpoint/2010/main" val="298090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F00CE-DD38-496E-BCF2-EBF13C9234CE}"/>
              </a:ext>
            </a:extLst>
          </p:cNvPr>
          <p:cNvSpPr>
            <a:spLocks noGrp="1"/>
          </p:cNvSpPr>
          <p:nvPr>
            <p:ph type="title"/>
          </p:nvPr>
        </p:nvSpPr>
        <p:spPr/>
        <p:txBody>
          <a:bodyPr/>
          <a:lstStyle/>
          <a:p>
            <a:r>
              <a:rPr lang="en-US" dirty="0"/>
              <a:t>Staged Payments (Payment Plans)</a:t>
            </a:r>
          </a:p>
        </p:txBody>
      </p:sp>
      <p:sp>
        <p:nvSpPr>
          <p:cNvPr id="3" name="Content Placeholder 2">
            <a:extLst>
              <a:ext uri="{FF2B5EF4-FFF2-40B4-BE49-F238E27FC236}">
                <a16:creationId xmlns:a16="http://schemas.microsoft.com/office/drawing/2014/main" id="{FA48098C-DF4A-44A4-AD62-76034708FC55}"/>
              </a:ext>
            </a:extLst>
          </p:cNvPr>
          <p:cNvSpPr>
            <a:spLocks noGrp="1"/>
          </p:cNvSpPr>
          <p:nvPr>
            <p:ph idx="1"/>
          </p:nvPr>
        </p:nvSpPr>
        <p:spPr>
          <a:xfrm>
            <a:off x="2589212" y="1850149"/>
            <a:ext cx="8915400" cy="4383741"/>
          </a:xfrm>
        </p:spPr>
        <p:txBody>
          <a:bodyPr/>
          <a:lstStyle/>
          <a:p>
            <a:r>
              <a:rPr lang="en-US" dirty="0"/>
              <a:t>Benefits</a:t>
            </a:r>
          </a:p>
          <a:p>
            <a:pPr lvl="1"/>
            <a:r>
              <a:rPr lang="en-US" dirty="0"/>
              <a:t>Builds the client relationship (compassion, trust).</a:t>
            </a:r>
          </a:p>
          <a:p>
            <a:pPr lvl="1"/>
            <a:r>
              <a:rPr lang="en-US" dirty="0"/>
              <a:t>Helps to mitigate late payments.</a:t>
            </a:r>
          </a:p>
          <a:p>
            <a:r>
              <a:rPr lang="en-US" dirty="0"/>
              <a:t>Downside</a:t>
            </a:r>
          </a:p>
          <a:p>
            <a:pPr lvl="1"/>
            <a:r>
              <a:rPr lang="en-US" dirty="0"/>
              <a:t>Potential for completing work far in advance of when payments are due/received.</a:t>
            </a:r>
          </a:p>
          <a:p>
            <a:pPr lvl="1"/>
            <a:r>
              <a:rPr lang="en-US" dirty="0"/>
              <a:t>Complicates the billing process.</a:t>
            </a:r>
          </a:p>
          <a:p>
            <a:r>
              <a:rPr lang="en-US" dirty="0"/>
              <a:t>Alerts</a:t>
            </a:r>
          </a:p>
          <a:p>
            <a:pPr lvl="1"/>
            <a:r>
              <a:rPr lang="en-US" dirty="0"/>
              <a:t>Create “earning” milestones.</a:t>
            </a:r>
          </a:p>
          <a:p>
            <a:pPr lvl="1"/>
            <a:r>
              <a:rPr lang="en-US" dirty="0"/>
              <a:t>Require monthly payments vs. quarterly.</a:t>
            </a:r>
          </a:p>
          <a:p>
            <a:pPr lvl="1"/>
            <a:r>
              <a:rPr lang="en-US" dirty="0"/>
              <a:t>Ensure monthly payment amounts will coincide with “earning” milestones.</a:t>
            </a:r>
          </a:p>
          <a:p>
            <a:pPr lvl="1"/>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3976640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C3BA8-5328-42EC-A9DF-A18564C583FD}"/>
              </a:ext>
            </a:extLst>
          </p:cNvPr>
          <p:cNvSpPr>
            <a:spLocks noGrp="1"/>
          </p:cNvSpPr>
          <p:nvPr>
            <p:ph type="title"/>
          </p:nvPr>
        </p:nvSpPr>
        <p:spPr/>
        <p:txBody>
          <a:bodyPr/>
          <a:lstStyle/>
          <a:p>
            <a:r>
              <a:rPr lang="en-US" dirty="0"/>
              <a:t>Rep Agreement Payment Plan Sample</a:t>
            </a:r>
          </a:p>
        </p:txBody>
      </p:sp>
      <p:sp>
        <p:nvSpPr>
          <p:cNvPr id="3" name="Content Placeholder 2">
            <a:extLst>
              <a:ext uri="{FF2B5EF4-FFF2-40B4-BE49-F238E27FC236}">
                <a16:creationId xmlns:a16="http://schemas.microsoft.com/office/drawing/2014/main" id="{F65282CB-95C2-4E55-BEAB-E24A240EE6DB}"/>
              </a:ext>
            </a:extLst>
          </p:cNvPr>
          <p:cNvSpPr>
            <a:spLocks noGrp="1"/>
          </p:cNvSpPr>
          <p:nvPr>
            <p:ph idx="1"/>
          </p:nvPr>
        </p:nvSpPr>
        <p:spPr>
          <a:xfrm>
            <a:off x="2426677" y="1459523"/>
            <a:ext cx="9363807" cy="5196254"/>
          </a:xfrm>
        </p:spPr>
        <p:txBody>
          <a:bodyPr>
            <a:normAutofit fontScale="70000" lnSpcReduction="20000"/>
          </a:bodyPr>
          <a:lstStyle/>
          <a:p>
            <a:r>
              <a:rPr lang="en-US" sz="2300" dirty="0"/>
              <a:t>The Client understands and agrees that the fees for the legal services described in the second paragraph of this Contract have a non-negotiable fee of $______ (the "Total Fee") and that it is calculated based on the law and the circumstances at the time the Contract is signed.</a:t>
            </a:r>
          </a:p>
          <a:p>
            <a:endParaRPr lang="en-US" sz="2300" dirty="0"/>
          </a:p>
          <a:p>
            <a:r>
              <a:rPr lang="en-US" sz="2300" dirty="0"/>
              <a:t>The Client also understands and agrees to pay an "Initial Deposit," which represents a part of the Total Fee, to obtain the services of the Firm and for the Firm to start working on its case. The Initial Deposit is $_____ and must be paid at the time of signing this Agreement. For your benefit, the Initial Deposit will be deposited in a secure account. By court rules, your deposit will be part of a group of deposits and any interest generated by this group of deposits will be collected by the "Maryland Legal Services Corporation Fund." The Firm will subtract funds from this account as you have earned them. The Firm will consider the Initial Deposit won when the Lawsuit for Custody is ready to present to the Family Court.</a:t>
            </a:r>
          </a:p>
          <a:p>
            <a:endParaRPr lang="en-US" sz="2300" dirty="0"/>
          </a:p>
          <a:p>
            <a:r>
              <a:rPr lang="en-US" sz="2300" dirty="0"/>
              <a:t>The Client understands and accepts that the remaining amount of the Total Fee for legal services must be paid as follows: </a:t>
            </a:r>
            <a:r>
              <a:rPr lang="en-US" sz="2300" dirty="0">
                <a:highlight>
                  <a:srgbClr val="FFFF00"/>
                </a:highlight>
              </a:rPr>
              <a:t>twelve (12) payments of $_____ every month, with the first payment being September 1, 2017.  The Firm will consider these payments earned in the following manner: $_____ when the Family Court schedules the hearing; $_____ having prepared the application for SIJS ready to submit to USCIS; and $_____ by having the application for Adjustment of Status ready to submit to USCIS.</a:t>
            </a:r>
          </a:p>
          <a:p>
            <a:endParaRPr lang="en-US" dirty="0"/>
          </a:p>
        </p:txBody>
      </p:sp>
    </p:spTree>
    <p:extLst>
      <p:ext uri="{BB962C8B-B14F-4D97-AF65-F5344CB8AC3E}">
        <p14:creationId xmlns:p14="http://schemas.microsoft.com/office/powerpoint/2010/main" val="149335603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576</TotalTime>
  <Words>1067</Words>
  <Application>Microsoft Office PowerPoint</Application>
  <PresentationFormat>Widescreen</PresentationFormat>
  <Paragraphs>102</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Wisp</vt:lpstr>
      <vt:lpstr>Setting and Collecting Fees</vt:lpstr>
      <vt:lpstr>Becki L. Young</vt:lpstr>
      <vt:lpstr>Jill Wayland</vt:lpstr>
      <vt:lpstr>Agenda</vt:lpstr>
      <vt:lpstr>Hourly vs. Flat Fee</vt:lpstr>
      <vt:lpstr>Setting Flat Fees</vt:lpstr>
      <vt:lpstr>Flat Fee Profitability</vt:lpstr>
      <vt:lpstr>Staged Payments (Payment Plans)</vt:lpstr>
      <vt:lpstr>Rep Agreement Payment Plan Sample</vt:lpstr>
      <vt:lpstr>Sample Representation Agreement</vt:lpstr>
      <vt:lpstr>Financial Management Software:   Client Billing Software</vt:lpstr>
      <vt:lpstr>Keeping Track of Outstanding Payments  </vt:lpstr>
      <vt:lpstr>How to Handle Clients Who Aren’t Paying Their Bills: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 Arrangements</dc:title>
  <dc:creator>Jill Wayland</dc:creator>
  <cp:lastModifiedBy>Jill Wayland</cp:lastModifiedBy>
  <cp:revision>24</cp:revision>
  <dcterms:created xsi:type="dcterms:W3CDTF">2018-04-05T20:05:47Z</dcterms:created>
  <dcterms:modified xsi:type="dcterms:W3CDTF">2018-04-10T17:55:03Z</dcterms:modified>
</cp:coreProperties>
</file>