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29"/>
  </p:notesMasterIdLst>
  <p:handoutMasterIdLst>
    <p:handoutMasterId r:id="rId30"/>
  </p:handoutMasterIdLst>
  <p:sldIdLst>
    <p:sldId id="304" r:id="rId2"/>
    <p:sldId id="316" r:id="rId3"/>
    <p:sldId id="305" r:id="rId4"/>
    <p:sldId id="306" r:id="rId5"/>
    <p:sldId id="307" r:id="rId6"/>
    <p:sldId id="308" r:id="rId7"/>
    <p:sldId id="317" r:id="rId8"/>
    <p:sldId id="309" r:id="rId9"/>
    <p:sldId id="310" r:id="rId10"/>
    <p:sldId id="311" r:id="rId11"/>
    <p:sldId id="312" r:id="rId12"/>
    <p:sldId id="318" r:id="rId13"/>
    <p:sldId id="284" r:id="rId14"/>
    <p:sldId id="319" r:id="rId15"/>
    <p:sldId id="313" r:id="rId16"/>
    <p:sldId id="314" r:id="rId17"/>
    <p:sldId id="315" r:id="rId18"/>
    <p:sldId id="320" r:id="rId19"/>
    <p:sldId id="287" r:id="rId20"/>
    <p:sldId id="288" r:id="rId21"/>
    <p:sldId id="289" r:id="rId22"/>
    <p:sldId id="290" r:id="rId23"/>
    <p:sldId id="321" r:id="rId24"/>
    <p:sldId id="322" r:id="rId25"/>
    <p:sldId id="323" r:id="rId26"/>
    <p:sldId id="291" r:id="rId27"/>
    <p:sldId id="324" r:id="rId28"/>
  </p:sldIdLst>
  <p:sldSz cx="9144000" cy="5143500" type="screen16x9"/>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388" autoAdjust="0"/>
    <p:restoredTop sz="94627" autoAdjust="0"/>
  </p:normalViewPr>
  <p:slideViewPr>
    <p:cSldViewPr>
      <p:cViewPr varScale="1">
        <p:scale>
          <a:sx n="92" d="100"/>
          <a:sy n="92" d="100"/>
        </p:scale>
        <p:origin x="96" y="68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72" d="100"/>
        <a:sy n="172" d="100"/>
      </p:scale>
      <p:origin x="0" y="0"/>
    </p:cViewPr>
  </p:sorterViewPr>
  <p:notesViewPr>
    <p:cSldViewPr>
      <p:cViewPr varScale="1">
        <p:scale>
          <a:sx n="68" d="100"/>
          <a:sy n="68" d="100"/>
        </p:scale>
        <p:origin x="2246" y="53"/>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8EBAE88-EB87-4457-90D0-54AB21AF1C75}" type="slidenum">
              <a:rPr lang="en-US" smtClean="0"/>
              <a:pPr/>
              <a:t>‹#›</a:t>
            </a:fld>
            <a:endParaRPr lang="en-US"/>
          </a:p>
        </p:txBody>
      </p:sp>
    </p:spTree>
    <p:extLst>
      <p:ext uri="{BB962C8B-B14F-4D97-AF65-F5344CB8AC3E}">
        <p14:creationId xmlns:p14="http://schemas.microsoft.com/office/powerpoint/2010/main" val="31205757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765627-F667-4C0C-BB4C-3CA7768B1032}" type="datetimeFigureOut">
              <a:rPr lang="en-US" smtClean="0"/>
              <a:pPr/>
              <a:t>9/14/2017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2AEB09-6F82-4189-9DFE-9307D069B5F4}" type="slidenum">
              <a:rPr lang="en-US" smtClean="0"/>
              <a:pPr/>
              <a:t>‹#›</a:t>
            </a:fld>
            <a:endParaRPr lang="en-US"/>
          </a:p>
        </p:txBody>
      </p:sp>
    </p:spTree>
    <p:extLst>
      <p:ext uri="{BB962C8B-B14F-4D97-AF65-F5344CB8AC3E}">
        <p14:creationId xmlns:p14="http://schemas.microsoft.com/office/powerpoint/2010/main" val="2500404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1DB026-7E8E-41E6-BB8C-5CD4BDE253C4}" type="datetime1">
              <a:rPr lang="en-US" smtClean="0"/>
              <a:t>9/14/2017</a:t>
            </a:fld>
            <a:endParaRPr lang="en-US"/>
          </a:p>
        </p:txBody>
      </p:sp>
      <p:sp>
        <p:nvSpPr>
          <p:cNvPr id="5" name="Footer Placeholder 4"/>
          <p:cNvSpPr>
            <a:spLocks noGrp="1"/>
          </p:cNvSpPr>
          <p:nvPr>
            <p:ph type="ftr" sz="quarter" idx="11"/>
          </p:nvPr>
        </p:nvSpPr>
        <p:spPr/>
        <p:txBody>
          <a:bodyPr/>
          <a:lstStyle/>
          <a:p>
            <a:r>
              <a:rPr lang="en-US"/>
              <a:t>© 2016 AILA D.C. Chapter Fall Conference</a:t>
            </a:r>
          </a:p>
        </p:txBody>
      </p:sp>
      <p:sp>
        <p:nvSpPr>
          <p:cNvPr id="6" name="Slide Number Placeholder 5"/>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183537632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B6C05B-4F07-4B56-A438-F05BA6704401}" type="datetime1">
              <a:rPr lang="en-US" smtClean="0"/>
              <a:t>9/14/2017</a:t>
            </a:fld>
            <a:endParaRPr lang="en-US"/>
          </a:p>
        </p:txBody>
      </p:sp>
      <p:sp>
        <p:nvSpPr>
          <p:cNvPr id="5" name="Footer Placeholder 4"/>
          <p:cNvSpPr>
            <a:spLocks noGrp="1"/>
          </p:cNvSpPr>
          <p:nvPr>
            <p:ph type="ftr" sz="quarter" idx="11"/>
          </p:nvPr>
        </p:nvSpPr>
        <p:spPr/>
        <p:txBody>
          <a:bodyPr/>
          <a:lstStyle/>
          <a:p>
            <a:r>
              <a:rPr lang="en-US"/>
              <a:t>© 2016 AILA D.C. Chapter Fall Conference</a:t>
            </a:r>
          </a:p>
        </p:txBody>
      </p:sp>
      <p:sp>
        <p:nvSpPr>
          <p:cNvPr id="6" name="Slide Number Placeholder 5"/>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16914355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2A37B0-0839-4A47-AD15-BDAD9CD64146}" type="datetime1">
              <a:rPr lang="en-US" smtClean="0"/>
              <a:t>9/14/2017</a:t>
            </a:fld>
            <a:endParaRPr lang="en-US"/>
          </a:p>
        </p:txBody>
      </p:sp>
      <p:sp>
        <p:nvSpPr>
          <p:cNvPr id="5" name="Footer Placeholder 4"/>
          <p:cNvSpPr>
            <a:spLocks noGrp="1"/>
          </p:cNvSpPr>
          <p:nvPr>
            <p:ph type="ftr" sz="quarter" idx="11"/>
          </p:nvPr>
        </p:nvSpPr>
        <p:spPr/>
        <p:txBody>
          <a:bodyPr/>
          <a:lstStyle/>
          <a:p>
            <a:r>
              <a:rPr lang="en-US"/>
              <a:t>© 2016 AILA D.C. Chapter Fall Conference</a:t>
            </a:r>
          </a:p>
        </p:txBody>
      </p:sp>
      <p:sp>
        <p:nvSpPr>
          <p:cNvPr id="6" name="Slide Number Placeholder 5"/>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289461793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69B630-571F-4276-B644-617FA9328183}" type="datetime1">
              <a:rPr lang="en-US" smtClean="0"/>
              <a:t>9/14/2017</a:t>
            </a:fld>
            <a:endParaRPr lang="en-US"/>
          </a:p>
        </p:txBody>
      </p:sp>
      <p:sp>
        <p:nvSpPr>
          <p:cNvPr id="5" name="Footer Placeholder 4"/>
          <p:cNvSpPr>
            <a:spLocks noGrp="1"/>
          </p:cNvSpPr>
          <p:nvPr>
            <p:ph type="ftr" sz="quarter" idx="11"/>
          </p:nvPr>
        </p:nvSpPr>
        <p:spPr/>
        <p:txBody>
          <a:bodyPr/>
          <a:lstStyle/>
          <a:p>
            <a:r>
              <a:rPr lang="en-US"/>
              <a:t>© 2016 AILA D.C. Chapter Fall Conference</a:t>
            </a:r>
          </a:p>
        </p:txBody>
      </p:sp>
      <p:sp>
        <p:nvSpPr>
          <p:cNvPr id="6" name="Slide Number Placeholder 5"/>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89139743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0E2604-2A9C-432A-893E-22A19FA37C00}" type="datetime1">
              <a:rPr lang="en-US" smtClean="0"/>
              <a:t>9/14/2017</a:t>
            </a:fld>
            <a:endParaRPr lang="en-US"/>
          </a:p>
        </p:txBody>
      </p:sp>
      <p:sp>
        <p:nvSpPr>
          <p:cNvPr id="5" name="Footer Placeholder 4"/>
          <p:cNvSpPr>
            <a:spLocks noGrp="1"/>
          </p:cNvSpPr>
          <p:nvPr>
            <p:ph type="ftr" sz="quarter" idx="11"/>
          </p:nvPr>
        </p:nvSpPr>
        <p:spPr/>
        <p:txBody>
          <a:bodyPr/>
          <a:lstStyle/>
          <a:p>
            <a:r>
              <a:rPr lang="en-US"/>
              <a:t>© 2016 AILA D.C. Chapter Fall Conference</a:t>
            </a:r>
          </a:p>
        </p:txBody>
      </p:sp>
      <p:sp>
        <p:nvSpPr>
          <p:cNvPr id="6" name="Slide Number Placeholder 5"/>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183047958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4E7194-4BB3-4A4C-B992-9C8CB33DB90B}" type="datetime1">
              <a:rPr lang="en-US" smtClean="0"/>
              <a:t>9/14/2017</a:t>
            </a:fld>
            <a:endParaRPr lang="en-US"/>
          </a:p>
        </p:txBody>
      </p:sp>
      <p:sp>
        <p:nvSpPr>
          <p:cNvPr id="6" name="Footer Placeholder 5"/>
          <p:cNvSpPr>
            <a:spLocks noGrp="1"/>
          </p:cNvSpPr>
          <p:nvPr>
            <p:ph type="ftr" sz="quarter" idx="11"/>
          </p:nvPr>
        </p:nvSpPr>
        <p:spPr/>
        <p:txBody>
          <a:bodyPr/>
          <a:lstStyle/>
          <a:p>
            <a:r>
              <a:rPr lang="en-US"/>
              <a:t>© 2016 AILA D.C. Chapter Fall Conference</a:t>
            </a:r>
          </a:p>
        </p:txBody>
      </p:sp>
      <p:sp>
        <p:nvSpPr>
          <p:cNvPr id="7" name="Slide Number Placeholder 6"/>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63835319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844E21-CB36-4984-8159-A623F9C3CDD7}" type="datetime1">
              <a:rPr lang="en-US" smtClean="0"/>
              <a:t>9/14/2017</a:t>
            </a:fld>
            <a:endParaRPr lang="en-US"/>
          </a:p>
        </p:txBody>
      </p:sp>
      <p:sp>
        <p:nvSpPr>
          <p:cNvPr id="8" name="Footer Placeholder 7"/>
          <p:cNvSpPr>
            <a:spLocks noGrp="1"/>
          </p:cNvSpPr>
          <p:nvPr>
            <p:ph type="ftr" sz="quarter" idx="11"/>
          </p:nvPr>
        </p:nvSpPr>
        <p:spPr/>
        <p:txBody>
          <a:bodyPr/>
          <a:lstStyle/>
          <a:p>
            <a:r>
              <a:rPr lang="en-US"/>
              <a:t>© 2016 AILA D.C. Chapter Fall Conference</a:t>
            </a:r>
          </a:p>
        </p:txBody>
      </p:sp>
      <p:sp>
        <p:nvSpPr>
          <p:cNvPr id="9" name="Slide Number Placeholder 8"/>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274544870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7740597-35F9-459E-9941-549E423E67B7}" type="datetime1">
              <a:rPr lang="en-US" smtClean="0"/>
              <a:t>9/14/2017</a:t>
            </a:fld>
            <a:endParaRPr lang="en-US"/>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113912894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E4ED73-E3F9-4BDB-AD03-2A2ABB143EAB}" type="datetime1">
              <a:rPr lang="en-US" smtClean="0"/>
              <a:t>9/14/2017</a:t>
            </a:fld>
            <a:endParaRPr lang="en-US"/>
          </a:p>
        </p:txBody>
      </p:sp>
      <p:sp>
        <p:nvSpPr>
          <p:cNvPr id="3" name="Footer Placeholder 2"/>
          <p:cNvSpPr>
            <a:spLocks noGrp="1"/>
          </p:cNvSpPr>
          <p:nvPr>
            <p:ph type="ftr" sz="quarter" idx="11"/>
          </p:nvPr>
        </p:nvSpPr>
        <p:spPr/>
        <p:txBody>
          <a:bodyPr/>
          <a:lstStyle/>
          <a:p>
            <a:r>
              <a:rPr lang="en-US"/>
              <a:t>© 2016 AILA D.C. Chapter Fall Conference</a:t>
            </a:r>
          </a:p>
        </p:txBody>
      </p:sp>
      <p:sp>
        <p:nvSpPr>
          <p:cNvPr id="4" name="Slide Number Placeholder 3"/>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384332305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E1E607-7369-4606-AECE-B5D95C0BCD68}" type="datetime1">
              <a:rPr lang="en-US" smtClean="0"/>
              <a:t>9/14/2017</a:t>
            </a:fld>
            <a:endParaRPr lang="en-US"/>
          </a:p>
        </p:txBody>
      </p:sp>
      <p:sp>
        <p:nvSpPr>
          <p:cNvPr id="6" name="Footer Placeholder 5"/>
          <p:cNvSpPr>
            <a:spLocks noGrp="1"/>
          </p:cNvSpPr>
          <p:nvPr>
            <p:ph type="ftr" sz="quarter" idx="11"/>
          </p:nvPr>
        </p:nvSpPr>
        <p:spPr/>
        <p:txBody>
          <a:bodyPr/>
          <a:lstStyle/>
          <a:p>
            <a:r>
              <a:rPr lang="en-US"/>
              <a:t>© 2016 AILA D.C. Chapter Fall Conference</a:t>
            </a:r>
          </a:p>
        </p:txBody>
      </p:sp>
      <p:sp>
        <p:nvSpPr>
          <p:cNvPr id="7" name="Slide Number Placeholder 6"/>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307008334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3001CB-46CC-4B19-A1D9-B1C4D30091D7}" type="datetime1">
              <a:rPr lang="en-US" smtClean="0"/>
              <a:t>9/14/2017</a:t>
            </a:fld>
            <a:endParaRPr lang="en-US"/>
          </a:p>
        </p:txBody>
      </p:sp>
      <p:sp>
        <p:nvSpPr>
          <p:cNvPr id="6" name="Footer Placeholder 5"/>
          <p:cNvSpPr>
            <a:spLocks noGrp="1"/>
          </p:cNvSpPr>
          <p:nvPr>
            <p:ph type="ftr" sz="quarter" idx="11"/>
          </p:nvPr>
        </p:nvSpPr>
        <p:spPr/>
        <p:txBody>
          <a:bodyPr/>
          <a:lstStyle/>
          <a:p>
            <a:r>
              <a:rPr lang="en-US"/>
              <a:t>© 2016 AILA D.C. Chapter Fall Conference</a:t>
            </a:r>
          </a:p>
        </p:txBody>
      </p:sp>
      <p:sp>
        <p:nvSpPr>
          <p:cNvPr id="7" name="Slide Number Placeholder 6"/>
          <p:cNvSpPr>
            <a:spLocks noGrp="1"/>
          </p:cNvSpPr>
          <p:nvPr>
            <p:ph type="sldNum" sz="quarter" idx="12"/>
          </p:nvPr>
        </p:nvSpPr>
        <p:spPr/>
        <p:txBody>
          <a:bodyPr/>
          <a:lstStyle/>
          <a:p>
            <a:fld id="{8936068A-57D9-4A6F-9F50-FC727D52F511}" type="slidenum">
              <a:rPr lang="en-US" smtClean="0"/>
              <a:pPr/>
              <a:t>‹#›</a:t>
            </a:fld>
            <a:endParaRPr lang="en-US"/>
          </a:p>
        </p:txBody>
      </p:sp>
    </p:spTree>
    <p:extLst>
      <p:ext uri="{BB962C8B-B14F-4D97-AF65-F5344CB8AC3E}">
        <p14:creationId xmlns:p14="http://schemas.microsoft.com/office/powerpoint/2010/main" val="205533690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D41B412-3AFE-4F64-BCF9-8977D8B97D01}" type="datetime1">
              <a:rPr lang="en-US" smtClean="0"/>
              <a:t>9/14/2017</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2016 AILA D.C. Chapter Fall Conference</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936068A-57D9-4A6F-9F50-FC727D52F511}" type="slidenum">
              <a:rPr lang="en-US" smtClean="0"/>
              <a:pPr/>
              <a:t>‹#›</a:t>
            </a:fld>
            <a:endParaRPr lang="en-US"/>
          </a:p>
        </p:txBody>
      </p:sp>
      <p:sp>
        <p:nvSpPr>
          <p:cNvPr id="7" name="Rectangle 8"/>
          <p:cNvSpPr>
            <a:spLocks noChangeArrowheads="1"/>
          </p:cNvSpPr>
          <p:nvPr userDrawn="1"/>
        </p:nvSpPr>
        <p:spPr>
          <a:xfrm>
            <a:off x="5527189" y="4686240"/>
            <a:ext cx="184731" cy="2462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0"/>
              </a:spcBef>
            </a:pPr>
            <a:endParaRPr lang="en-US" altLang="en-US" sz="1000" b="1" i="1" dirty="0">
              <a:solidFill>
                <a:schemeClr val="bg1"/>
              </a:solidFill>
            </a:endParaRPr>
          </a:p>
        </p:txBody>
      </p:sp>
    </p:spTree>
    <p:extLst>
      <p:ext uri="{BB962C8B-B14F-4D97-AF65-F5344CB8AC3E}">
        <p14:creationId xmlns:p14="http://schemas.microsoft.com/office/powerpoint/2010/main" val="3747747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courts.state.md.us/ethics/pdfs/2012-07.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americanbar.org/publications/blt/2014/01/03_harvey.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285750"/>
            <a:ext cx="7391400" cy="1676400"/>
          </a:xfrm>
          <a:prstGeom prst="rect">
            <a:avLst/>
          </a:prstGeom>
        </p:spPr>
        <p:txBody>
          <a:bodyPr vert="horz" lIns="91440" tIns="45720" rIns="91440" bIns="45720" rtlCol="0" anchor="ctr">
            <a:noAutofit/>
          </a:bodyPr>
          <a:lstStyle/>
          <a:p>
            <a:pPr algn="ctr">
              <a:spcBef>
                <a:spcPct val="0"/>
              </a:spcBef>
              <a:defRPr/>
            </a:pPr>
            <a:r>
              <a:rPr lang="en-US" sz="4200" b="1" dirty="0" smtClean="0">
                <a:solidFill>
                  <a:schemeClr val="bg1"/>
                </a:solidFill>
                <a:latin typeface="+mj-lt"/>
                <a:ea typeface="+mj-ea"/>
                <a:cs typeface="+mj-cs"/>
              </a:rPr>
              <a:t>Ethical Issues in Immigration Practice</a:t>
            </a:r>
            <a:endParaRPr kumimoji="0" lang="en-US" sz="42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6" name="Subtitle 2"/>
          <p:cNvSpPr>
            <a:spLocks noGrp="1"/>
          </p:cNvSpPr>
          <p:nvPr>
            <p:ph type="subTitle" idx="1"/>
          </p:nvPr>
        </p:nvSpPr>
        <p:spPr>
          <a:xfrm>
            <a:off x="1371600" y="1962150"/>
            <a:ext cx="7543800" cy="1314450"/>
          </a:xfrm>
        </p:spPr>
        <p:txBody>
          <a:bodyPr>
            <a:noAutofit/>
          </a:bodyPr>
          <a:lstStyle/>
          <a:p>
            <a:pPr>
              <a:tabLst>
                <a:tab pos="6521450" algn="l"/>
              </a:tabLst>
            </a:pPr>
            <a:r>
              <a:rPr lang="en-US" sz="1800" b="1" u="sng" dirty="0" smtClean="0">
                <a:solidFill>
                  <a:schemeClr val="bg1"/>
                </a:solidFill>
              </a:rPr>
              <a:t>Panelists:</a:t>
            </a:r>
          </a:p>
          <a:p>
            <a:pPr>
              <a:tabLst>
                <a:tab pos="6521450" algn="l"/>
              </a:tabLst>
            </a:pPr>
            <a:r>
              <a:rPr lang="en-US" sz="1800" dirty="0" err="1" smtClean="0">
                <a:solidFill>
                  <a:schemeClr val="bg1"/>
                </a:solidFill>
              </a:rPr>
              <a:t>Becki</a:t>
            </a:r>
            <a:r>
              <a:rPr lang="en-US" sz="1800" dirty="0" smtClean="0">
                <a:solidFill>
                  <a:schemeClr val="bg1"/>
                </a:solidFill>
              </a:rPr>
              <a:t> Young, Hammond Young Immigration Law</a:t>
            </a:r>
          </a:p>
          <a:p>
            <a:pPr>
              <a:tabLst>
                <a:tab pos="6521450" algn="l"/>
              </a:tabLst>
            </a:pPr>
            <a:r>
              <a:rPr lang="en-US" sz="1800" dirty="0" smtClean="0">
                <a:solidFill>
                  <a:schemeClr val="bg1"/>
                </a:solidFill>
              </a:rPr>
              <a:t>Andrea </a:t>
            </a:r>
            <a:r>
              <a:rPr lang="en-US" sz="1800" dirty="0" err="1" smtClean="0">
                <a:solidFill>
                  <a:schemeClr val="bg1"/>
                </a:solidFill>
              </a:rPr>
              <a:t>Shuford</a:t>
            </a:r>
            <a:r>
              <a:rPr lang="en-US" sz="1800" dirty="0" smtClean="0">
                <a:solidFill>
                  <a:schemeClr val="bg1"/>
                </a:solidFill>
              </a:rPr>
              <a:t>, </a:t>
            </a:r>
            <a:r>
              <a:rPr lang="en-US" sz="1800" dirty="0" err="1" smtClean="0">
                <a:solidFill>
                  <a:schemeClr val="bg1"/>
                </a:solidFill>
              </a:rPr>
              <a:t>Shuford</a:t>
            </a:r>
            <a:r>
              <a:rPr lang="en-US" sz="1800" dirty="0" smtClean="0">
                <a:solidFill>
                  <a:schemeClr val="bg1"/>
                </a:solidFill>
              </a:rPr>
              <a:t> Immigration Law</a:t>
            </a:r>
          </a:p>
          <a:p>
            <a:pPr>
              <a:tabLst>
                <a:tab pos="6521450" algn="l"/>
              </a:tabLst>
            </a:pPr>
            <a:r>
              <a:rPr lang="en-US" sz="1800" dirty="0" smtClean="0">
                <a:solidFill>
                  <a:schemeClr val="bg1"/>
                </a:solidFill>
              </a:rPr>
              <a:t>Thomas Mason, Harris, Wiltshire &amp; </a:t>
            </a:r>
            <a:r>
              <a:rPr lang="en-US" sz="1800" dirty="0" err="1" smtClean="0">
                <a:solidFill>
                  <a:schemeClr val="bg1"/>
                </a:solidFill>
              </a:rPr>
              <a:t>Grannis</a:t>
            </a:r>
            <a:r>
              <a:rPr lang="en-US" sz="1800" dirty="0" smtClean="0">
                <a:solidFill>
                  <a:schemeClr val="bg1"/>
                </a:solidFill>
              </a:rPr>
              <a:t> LLP</a:t>
            </a:r>
          </a:p>
          <a:p>
            <a:pPr algn="l">
              <a:tabLst>
                <a:tab pos="2403475" algn="l"/>
                <a:tab pos="6521450" algn="l"/>
              </a:tabLst>
            </a:pPr>
            <a:endParaRPr lang="en-US" sz="1400" i="1" dirty="0" smtClean="0">
              <a:solidFill>
                <a:schemeClr val="bg1"/>
              </a:solidFill>
            </a:endParaRPr>
          </a:p>
          <a:p>
            <a:pPr>
              <a:tabLst>
                <a:tab pos="2403475" algn="l"/>
                <a:tab pos="6521450" algn="l"/>
              </a:tabLst>
            </a:pPr>
            <a:r>
              <a:rPr lang="en-US" sz="1800" b="1" u="sng" dirty="0" smtClean="0">
                <a:solidFill>
                  <a:schemeClr val="bg1"/>
                </a:solidFill>
              </a:rPr>
              <a:t>Discussion Leader:</a:t>
            </a:r>
          </a:p>
          <a:p>
            <a:pPr>
              <a:tabLst>
                <a:tab pos="6521450" algn="l"/>
              </a:tabLst>
            </a:pPr>
            <a:r>
              <a:rPr lang="en-US" sz="1800" dirty="0">
                <a:solidFill>
                  <a:schemeClr val="bg1"/>
                </a:solidFill>
              </a:rPr>
              <a:t>Andrea </a:t>
            </a:r>
            <a:r>
              <a:rPr lang="en-US" sz="1800" dirty="0" err="1">
                <a:solidFill>
                  <a:schemeClr val="bg1"/>
                </a:solidFill>
              </a:rPr>
              <a:t>Shuford</a:t>
            </a:r>
            <a:r>
              <a:rPr lang="en-US" sz="1800" dirty="0">
                <a:solidFill>
                  <a:schemeClr val="bg1"/>
                </a:solidFill>
              </a:rPr>
              <a:t>, </a:t>
            </a:r>
            <a:r>
              <a:rPr lang="en-US" sz="1800" dirty="0" err="1">
                <a:solidFill>
                  <a:schemeClr val="bg1"/>
                </a:solidFill>
              </a:rPr>
              <a:t>Shuford</a:t>
            </a:r>
            <a:r>
              <a:rPr lang="en-US" sz="1800" dirty="0">
                <a:solidFill>
                  <a:schemeClr val="bg1"/>
                </a:solidFill>
              </a:rPr>
              <a:t> Immigration Law</a:t>
            </a:r>
          </a:p>
          <a:p>
            <a:pPr algn="l">
              <a:tabLst>
                <a:tab pos="3208338" algn="l"/>
                <a:tab pos="6521450" algn="l"/>
              </a:tabLst>
            </a:pPr>
            <a:r>
              <a:rPr lang="en-US" sz="1400" i="1" dirty="0" smtClean="0">
                <a:solidFill>
                  <a:schemeClr val="bg1"/>
                </a:solidFill>
              </a:rPr>
              <a:t>		</a:t>
            </a:r>
          </a:p>
          <a:p>
            <a:pPr algn="l">
              <a:tabLst>
                <a:tab pos="3208338" algn="l"/>
              </a:tabLst>
            </a:pPr>
            <a:r>
              <a:rPr lang="en-US" sz="1400" i="1" dirty="0" smtClean="0">
                <a:solidFill>
                  <a:schemeClr val="bg1"/>
                </a:solidFill>
              </a:rPr>
              <a:t>	</a:t>
            </a:r>
          </a:p>
          <a:p>
            <a:pPr algn="l">
              <a:tabLst>
                <a:tab pos="3208338" algn="l"/>
              </a:tabLst>
            </a:pPr>
            <a:r>
              <a:rPr lang="en-US" sz="1400" i="1" dirty="0" smtClean="0">
                <a:solidFill>
                  <a:schemeClr val="bg1"/>
                </a:solidFill>
              </a:rPr>
              <a:t>	</a:t>
            </a:r>
          </a:p>
          <a:p>
            <a:pPr algn="l">
              <a:tabLst>
                <a:tab pos="3208338" algn="l"/>
              </a:tabLst>
            </a:pPr>
            <a:r>
              <a:rPr lang="en-US" sz="1400" i="1" dirty="0" smtClean="0">
                <a:solidFill>
                  <a:schemeClr val="bg1"/>
                </a:solidFill>
              </a:rPr>
              <a:t>	</a:t>
            </a:r>
          </a:p>
          <a:p>
            <a:pPr algn="l">
              <a:tabLst>
                <a:tab pos="3208338" algn="l"/>
              </a:tabLst>
            </a:pPr>
            <a:r>
              <a:rPr lang="en-US" sz="1400" i="1" dirty="0" smtClean="0">
                <a:solidFill>
                  <a:schemeClr val="bg1"/>
                </a:solidFill>
              </a:rPr>
              <a:t>	</a:t>
            </a:r>
          </a:p>
          <a:p>
            <a:pPr algn="l">
              <a:tabLst>
                <a:tab pos="3208338" algn="l"/>
              </a:tabLst>
            </a:pPr>
            <a:r>
              <a:rPr lang="en-US" sz="1400" b="1" dirty="0" smtClean="0">
                <a:solidFill>
                  <a:schemeClr val="bg1"/>
                </a:solidFill>
              </a:rPr>
              <a:t>	</a:t>
            </a:r>
          </a:p>
          <a:p>
            <a:pPr algn="l">
              <a:tabLst>
                <a:tab pos="3208338" algn="l"/>
              </a:tabLst>
            </a:pPr>
            <a:r>
              <a:rPr lang="en-US" sz="1400" i="1" dirty="0" smtClean="0">
                <a:solidFill>
                  <a:schemeClr val="bg1"/>
                </a:solidFill>
              </a:rPr>
              <a:t>	</a:t>
            </a:r>
          </a:p>
          <a:p>
            <a:endParaRPr lang="en-US" sz="2400"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475421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52550"/>
            <a:ext cx="8229600" cy="4495800"/>
          </a:xfrm>
        </p:spPr>
        <p:txBody>
          <a:bodyPr>
            <a:normAutofit fontScale="70000" lnSpcReduction="20000"/>
          </a:bodyPr>
          <a:lstStyle/>
          <a:p>
            <a:r>
              <a:rPr lang="en-US" dirty="0">
                <a:solidFill>
                  <a:schemeClr val="bg1"/>
                </a:solidFill>
              </a:rPr>
              <a:t>Unbundled legal services are intended to allow consumers to buy a lawyer’s time and counsel in discrete areas. In </a:t>
            </a:r>
            <a:r>
              <a:rPr lang="en-US" dirty="0" smtClean="0">
                <a:solidFill>
                  <a:schemeClr val="bg1"/>
                </a:solidFill>
              </a:rPr>
              <a:t>immigration </a:t>
            </a:r>
            <a:r>
              <a:rPr lang="en-US" dirty="0">
                <a:solidFill>
                  <a:schemeClr val="bg1"/>
                </a:solidFill>
              </a:rPr>
              <a:t>law, while some clients may want to hire an attorney for a specific process (e.g</a:t>
            </a:r>
            <a:r>
              <a:rPr lang="en-US" dirty="0" smtClean="0">
                <a:solidFill>
                  <a:schemeClr val="bg1"/>
                </a:solidFill>
              </a:rPr>
              <a:t>., </a:t>
            </a:r>
            <a:r>
              <a:rPr lang="en-US" dirty="0">
                <a:solidFill>
                  <a:schemeClr val="bg1"/>
                </a:solidFill>
              </a:rPr>
              <a:t>file an I-140, but not the AOS), others may want to hire an attorney until the case is approved and visas are issued. </a:t>
            </a:r>
            <a:endParaRPr lang="en-US" dirty="0" smtClean="0">
              <a:solidFill>
                <a:schemeClr val="bg1"/>
              </a:solidFill>
            </a:endParaRPr>
          </a:p>
          <a:p>
            <a:r>
              <a:rPr lang="en-US" dirty="0" smtClean="0">
                <a:solidFill>
                  <a:schemeClr val="bg1"/>
                </a:solidFill>
              </a:rPr>
              <a:t>Immigration attorneys </a:t>
            </a:r>
            <a:r>
              <a:rPr lang="en-US" dirty="0">
                <a:solidFill>
                  <a:schemeClr val="bg1"/>
                </a:solidFill>
              </a:rPr>
              <a:t>should explicitly indicate the type of representation </a:t>
            </a:r>
            <a:r>
              <a:rPr lang="en-US" dirty="0" smtClean="0">
                <a:solidFill>
                  <a:schemeClr val="bg1"/>
                </a:solidFill>
              </a:rPr>
              <a:t>they </a:t>
            </a:r>
            <a:r>
              <a:rPr lang="en-US" dirty="0">
                <a:solidFill>
                  <a:schemeClr val="bg1"/>
                </a:solidFill>
              </a:rPr>
              <a:t>will provide in the engagement letter. </a:t>
            </a:r>
          </a:p>
          <a:p>
            <a:r>
              <a:rPr lang="en-US" dirty="0">
                <a:solidFill>
                  <a:schemeClr val="bg1"/>
                </a:solidFill>
              </a:rPr>
              <a:t>In a recent immigration-related case, an attorney was sanctioned by the MD Grievance Commission because he violated the communications rule (rule 1.4) by giving the impression that he was going to represent his client in immigration court </a:t>
            </a:r>
            <a:r>
              <a:rPr lang="en-US" dirty="0" smtClean="0">
                <a:solidFill>
                  <a:schemeClr val="bg1"/>
                </a:solidFill>
              </a:rPr>
              <a:t>(</a:t>
            </a:r>
            <a:r>
              <a:rPr lang="en-US" i="1" dirty="0" smtClean="0">
                <a:solidFill>
                  <a:schemeClr val="bg1"/>
                </a:solidFill>
              </a:rPr>
              <a:t>see </a:t>
            </a:r>
            <a:r>
              <a:rPr lang="en-US" i="1" dirty="0">
                <a:solidFill>
                  <a:schemeClr val="bg1"/>
                </a:solidFill>
              </a:rPr>
              <a:t>Attorney Grievance Commission v. </a:t>
            </a:r>
            <a:r>
              <a:rPr lang="en-US" i="1" dirty="0" err="1" smtClean="0">
                <a:solidFill>
                  <a:schemeClr val="bg1"/>
                </a:solidFill>
              </a:rPr>
              <a:t>Akpan</a:t>
            </a:r>
            <a:r>
              <a:rPr lang="en-US" i="1" dirty="0" smtClean="0">
                <a:solidFill>
                  <a:schemeClr val="bg1"/>
                </a:solidFill>
              </a:rPr>
              <a:t>).</a:t>
            </a:r>
            <a:endParaRPr lang="en-US" dirty="0">
              <a:solidFill>
                <a:schemeClr val="bg1"/>
              </a:solidFill>
            </a:endParaRPr>
          </a:p>
        </p:txBody>
      </p:sp>
      <p:sp>
        <p:nvSpPr>
          <p:cNvPr id="4" name="Footer Placeholder 3"/>
          <p:cNvSpPr>
            <a:spLocks noGrp="1"/>
          </p:cNvSpPr>
          <p:nvPr>
            <p:ph type="ftr" sz="quarter" idx="11"/>
          </p:nvPr>
        </p:nvSpPr>
        <p:spPr/>
        <p:txBody>
          <a:bodyPr/>
          <a:lstStyle/>
          <a:p>
            <a:r>
              <a:rPr lang="en-US" dirty="0"/>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10</a:t>
            </a:fld>
            <a:endParaRPr lang="en-US"/>
          </a:p>
        </p:txBody>
      </p:sp>
      <p:sp>
        <p:nvSpPr>
          <p:cNvPr id="7" name="Title 1"/>
          <p:cNvSpPr txBox="1">
            <a:spLocks/>
          </p:cNvSpPr>
          <p:nvPr/>
        </p:nvSpPr>
        <p:spPr>
          <a:xfrm>
            <a:off x="1447800" y="361950"/>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a:solidFill>
                  <a:schemeClr val="bg1"/>
                </a:solidFill>
              </a:rPr>
              <a:t>Unbundled Legal Services &amp; Limited Scope Representation</a:t>
            </a:r>
          </a:p>
        </p:txBody>
      </p:sp>
    </p:spTree>
    <p:extLst>
      <p:ext uri="{BB962C8B-B14F-4D97-AF65-F5344CB8AC3E}">
        <p14:creationId xmlns:p14="http://schemas.microsoft.com/office/powerpoint/2010/main" val="213761201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27585"/>
            <a:ext cx="8229600" cy="3394472"/>
          </a:xfrm>
        </p:spPr>
        <p:txBody>
          <a:bodyPr>
            <a:normAutofit/>
          </a:bodyPr>
          <a:lstStyle/>
          <a:p>
            <a:r>
              <a:rPr lang="en-US" dirty="0">
                <a:solidFill>
                  <a:schemeClr val="bg1"/>
                </a:solidFill>
              </a:rPr>
              <a:t>Two ways in which this issue frequently comes up in our practice:</a:t>
            </a:r>
          </a:p>
          <a:p>
            <a:pPr lvl="1"/>
            <a:r>
              <a:rPr lang="en-US" dirty="0">
                <a:solidFill>
                  <a:schemeClr val="bg1"/>
                </a:solidFill>
              </a:rPr>
              <a:t>“Can you review a case that I have prepared before I file it?”</a:t>
            </a:r>
          </a:p>
          <a:p>
            <a:pPr lvl="1"/>
            <a:r>
              <a:rPr lang="en-US" dirty="0">
                <a:solidFill>
                  <a:schemeClr val="bg1"/>
                </a:solidFill>
              </a:rPr>
              <a:t>“Can you </a:t>
            </a:r>
            <a:r>
              <a:rPr lang="en-US" dirty="0" smtClean="0">
                <a:solidFill>
                  <a:schemeClr val="bg1"/>
                </a:solidFill>
              </a:rPr>
              <a:t>include </a:t>
            </a:r>
            <a:r>
              <a:rPr lang="en-US" dirty="0">
                <a:solidFill>
                  <a:schemeClr val="bg1"/>
                </a:solidFill>
              </a:rPr>
              <a:t>an extension for my dependent that I prepared, along with my H-1B extension?”</a:t>
            </a:r>
          </a:p>
        </p:txBody>
      </p:sp>
      <p:sp>
        <p:nvSpPr>
          <p:cNvPr id="4" name="Footer Placeholder 3"/>
          <p:cNvSpPr>
            <a:spLocks noGrp="1"/>
          </p:cNvSpPr>
          <p:nvPr>
            <p:ph type="ftr" sz="quarter" idx="11"/>
          </p:nvPr>
        </p:nvSpPr>
        <p:spPr/>
        <p:txBody>
          <a:bodyPr/>
          <a:lstStyle/>
          <a:p>
            <a:r>
              <a:rPr lang="en-US" dirty="0"/>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11</a:t>
            </a:fld>
            <a:endParaRPr lang="en-US"/>
          </a:p>
        </p:txBody>
      </p:sp>
      <p:sp>
        <p:nvSpPr>
          <p:cNvPr id="7" name="Title 1"/>
          <p:cNvSpPr txBox="1">
            <a:spLocks/>
          </p:cNvSpPr>
          <p:nvPr/>
        </p:nvSpPr>
        <p:spPr>
          <a:xfrm>
            <a:off x="1447800" y="361950"/>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a:solidFill>
                  <a:schemeClr val="bg1"/>
                </a:solidFill>
              </a:rPr>
              <a:t>Unbundled Legal Services &amp; Limited Scope Representation</a:t>
            </a:r>
          </a:p>
        </p:txBody>
      </p:sp>
    </p:spTree>
    <p:extLst>
      <p:ext uri="{BB962C8B-B14F-4D97-AF65-F5344CB8AC3E}">
        <p14:creationId xmlns:p14="http://schemas.microsoft.com/office/powerpoint/2010/main" val="72170511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714501"/>
            <a:ext cx="8534400" cy="707886"/>
          </a:xfrm>
          <a:prstGeom prst="rect">
            <a:avLst/>
          </a:prstGeom>
        </p:spPr>
        <p:txBody>
          <a:bodyPr wrap="square">
            <a:spAutoFit/>
          </a:bodyPr>
          <a:lstStyle/>
          <a:p>
            <a:pPr algn="ctr"/>
            <a:r>
              <a:rPr lang="en-US" sz="4000" b="1" i="1" dirty="0" smtClean="0">
                <a:solidFill>
                  <a:schemeClr val="bg1"/>
                </a:solidFill>
              </a:rPr>
              <a:t>Pitfalls of Dual Representation</a:t>
            </a:r>
            <a:endParaRPr lang="en-US" sz="4000" dirty="0">
              <a:solidFill>
                <a:schemeClr val="bg1"/>
              </a:solidFill>
            </a:endParaRPr>
          </a:p>
        </p:txBody>
      </p:sp>
    </p:spTree>
    <p:extLst>
      <p:ext uri="{BB962C8B-B14F-4D97-AF65-F5344CB8AC3E}">
        <p14:creationId xmlns:p14="http://schemas.microsoft.com/office/powerpoint/2010/main" val="31467072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Dual </a:t>
            </a:r>
            <a:r>
              <a:rPr lang="en-US" dirty="0">
                <a:solidFill>
                  <a:schemeClr val="bg1"/>
                </a:solidFill>
              </a:rPr>
              <a:t>Representation</a:t>
            </a:r>
          </a:p>
        </p:txBody>
      </p:sp>
      <p:sp>
        <p:nvSpPr>
          <p:cNvPr id="3" name="Content Placeholder 2"/>
          <p:cNvSpPr>
            <a:spLocks noGrp="1"/>
          </p:cNvSpPr>
          <p:nvPr>
            <p:ph idx="1"/>
          </p:nvPr>
        </p:nvSpPr>
        <p:spPr/>
        <p:txBody>
          <a:bodyPr/>
          <a:lstStyle/>
          <a:p>
            <a:pPr marL="0" indent="0">
              <a:buNone/>
            </a:pPr>
            <a:r>
              <a:rPr lang="en-US" dirty="0">
                <a:solidFill>
                  <a:schemeClr val="bg1"/>
                </a:solidFill>
              </a:rPr>
              <a:t>Whether in business or family immigration matters, attorneys often represent a petitioner and a beneficiary. Before any fee agreement is signed by either party, the attorney must inform both parties of the benefits and drawbacks of this type of representation. </a:t>
            </a:r>
          </a:p>
        </p:txBody>
      </p:sp>
      <p:sp>
        <p:nvSpPr>
          <p:cNvPr id="4" name="Footer Placeholder 3"/>
          <p:cNvSpPr>
            <a:spLocks noGrp="1"/>
          </p:cNvSpPr>
          <p:nvPr>
            <p:ph type="ftr" sz="quarter" idx="11"/>
          </p:nvPr>
        </p:nvSpPr>
        <p:spPr/>
        <p:txBody>
          <a:bodyPr/>
          <a:lstStyle/>
          <a:p>
            <a:r>
              <a:rPr lang="en-US" dirty="0"/>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13</a:t>
            </a:fld>
            <a:endParaRPr 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714501"/>
            <a:ext cx="8534400" cy="1323439"/>
          </a:xfrm>
          <a:prstGeom prst="rect">
            <a:avLst/>
          </a:prstGeom>
        </p:spPr>
        <p:txBody>
          <a:bodyPr wrap="square">
            <a:spAutoFit/>
          </a:bodyPr>
          <a:lstStyle/>
          <a:p>
            <a:pPr algn="ctr"/>
            <a:r>
              <a:rPr lang="en-US" sz="4000" b="1" i="1" dirty="0" smtClean="0">
                <a:solidFill>
                  <a:schemeClr val="bg1"/>
                </a:solidFill>
              </a:rPr>
              <a:t>Best Practices for Handling </a:t>
            </a:r>
          </a:p>
          <a:p>
            <a:pPr algn="ctr"/>
            <a:r>
              <a:rPr lang="en-US" sz="4000" b="1" i="1" dirty="0" smtClean="0">
                <a:solidFill>
                  <a:schemeClr val="bg1"/>
                </a:solidFill>
              </a:rPr>
              <a:t>Conflicts of Interest </a:t>
            </a:r>
            <a:endParaRPr lang="en-US" sz="4000" dirty="0">
              <a:solidFill>
                <a:schemeClr val="bg1"/>
              </a:solidFill>
            </a:endParaRPr>
          </a:p>
        </p:txBody>
      </p:sp>
    </p:spTree>
    <p:extLst>
      <p:ext uri="{BB962C8B-B14F-4D97-AF65-F5344CB8AC3E}">
        <p14:creationId xmlns:p14="http://schemas.microsoft.com/office/powerpoint/2010/main" val="17972110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What Clients Need to Know</a:t>
            </a:r>
          </a:p>
        </p:txBody>
      </p:sp>
      <p:sp>
        <p:nvSpPr>
          <p:cNvPr id="3" name="Content Placeholder 2"/>
          <p:cNvSpPr>
            <a:spLocks noGrp="1"/>
          </p:cNvSpPr>
          <p:nvPr>
            <p:ph idx="1"/>
          </p:nvPr>
        </p:nvSpPr>
        <p:spPr>
          <a:xfrm>
            <a:off x="457200" y="1200150"/>
            <a:ext cx="8229600" cy="3733799"/>
          </a:xfrm>
        </p:spPr>
        <p:txBody>
          <a:bodyPr>
            <a:normAutofit fontScale="85000" lnSpcReduction="10000"/>
          </a:bodyPr>
          <a:lstStyle/>
          <a:p>
            <a:r>
              <a:rPr lang="en-US" dirty="0">
                <a:solidFill>
                  <a:schemeClr val="bg1"/>
                </a:solidFill>
              </a:rPr>
              <a:t>Potential </a:t>
            </a:r>
            <a:r>
              <a:rPr lang="en-US" dirty="0" smtClean="0">
                <a:solidFill>
                  <a:schemeClr val="bg1"/>
                </a:solidFill>
              </a:rPr>
              <a:t>conflicts, </a:t>
            </a:r>
            <a:r>
              <a:rPr lang="en-US" dirty="0">
                <a:solidFill>
                  <a:schemeClr val="bg1"/>
                </a:solidFill>
              </a:rPr>
              <a:t>even if </a:t>
            </a:r>
            <a:r>
              <a:rPr lang="en-US" dirty="0" smtClean="0">
                <a:solidFill>
                  <a:schemeClr val="bg1"/>
                </a:solidFill>
              </a:rPr>
              <a:t>none exist at </a:t>
            </a:r>
            <a:r>
              <a:rPr lang="en-US" dirty="0">
                <a:solidFill>
                  <a:schemeClr val="bg1"/>
                </a:solidFill>
              </a:rPr>
              <a:t>the beginning of representation</a:t>
            </a:r>
          </a:p>
          <a:p>
            <a:r>
              <a:rPr lang="en-US" dirty="0">
                <a:solidFill>
                  <a:schemeClr val="bg1"/>
                </a:solidFill>
              </a:rPr>
              <a:t>What will happen in the event of a conflict</a:t>
            </a:r>
          </a:p>
          <a:p>
            <a:r>
              <a:rPr lang="en-US" dirty="0">
                <a:solidFill>
                  <a:schemeClr val="bg1"/>
                </a:solidFill>
              </a:rPr>
              <a:t>What is considered confidential information</a:t>
            </a:r>
          </a:p>
          <a:p>
            <a:r>
              <a:rPr lang="en-US" dirty="0">
                <a:solidFill>
                  <a:schemeClr val="bg1"/>
                </a:solidFill>
              </a:rPr>
              <a:t>What is expected regarding confidential information</a:t>
            </a:r>
          </a:p>
          <a:p>
            <a:r>
              <a:rPr lang="en-US" dirty="0">
                <a:solidFill>
                  <a:schemeClr val="bg1"/>
                </a:solidFill>
              </a:rPr>
              <a:t>The lawyer’s duty to disclose information and to be equally loyal to both </a:t>
            </a:r>
            <a:r>
              <a:rPr lang="en-US" dirty="0" smtClean="0">
                <a:solidFill>
                  <a:schemeClr val="bg1"/>
                </a:solidFill>
              </a:rPr>
              <a:t>parties</a:t>
            </a:r>
          </a:p>
          <a:p>
            <a:pPr marL="0" indent="0">
              <a:buNone/>
            </a:pPr>
            <a:r>
              <a:rPr lang="en-US" sz="2200" i="1" dirty="0">
                <a:solidFill>
                  <a:schemeClr val="bg1"/>
                </a:solidFill>
              </a:rPr>
              <a:t>Resource: </a:t>
            </a:r>
            <a:r>
              <a:rPr lang="en-US" sz="2200" dirty="0">
                <a:solidFill>
                  <a:schemeClr val="bg1"/>
                </a:solidFill>
              </a:rPr>
              <a:t>AILA Ethics Compendium, ABA Model Rule 1.7, Conflict of Interest: Current Clients; Sherry K. Cohen (2017)</a:t>
            </a:r>
            <a:endParaRPr lang="en-US" sz="2400" dirty="0">
              <a:solidFill>
                <a:schemeClr val="bg1"/>
              </a:solidFill>
            </a:endParaRP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15</a:t>
            </a:fld>
            <a:endParaRPr lang="en-US"/>
          </a:p>
        </p:txBody>
      </p:sp>
    </p:spTree>
    <p:extLst>
      <p:ext uri="{BB962C8B-B14F-4D97-AF65-F5344CB8AC3E}">
        <p14:creationId xmlns:p14="http://schemas.microsoft.com/office/powerpoint/2010/main" val="41800073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8C9885-621C-4728-A74B-C544FEE159AA}"/>
              </a:ext>
            </a:extLst>
          </p:cNvPr>
          <p:cNvSpPr>
            <a:spLocks noGrp="1"/>
          </p:cNvSpPr>
          <p:nvPr>
            <p:ph type="title"/>
          </p:nvPr>
        </p:nvSpPr>
        <p:spPr/>
        <p:txBody>
          <a:bodyPr>
            <a:normAutofit fontScale="90000"/>
          </a:bodyPr>
          <a:lstStyle/>
          <a:p>
            <a:r>
              <a:rPr lang="en-US" dirty="0">
                <a:solidFill>
                  <a:schemeClr val="bg1"/>
                </a:solidFill>
              </a:rPr>
              <a:t>Potential Conflicts </a:t>
            </a:r>
            <a:r>
              <a:rPr lang="en-US" dirty="0" smtClean="0">
                <a:solidFill>
                  <a:schemeClr val="bg1"/>
                </a:solidFill>
              </a:rPr>
              <a:t>– Must Be Disclosed</a:t>
            </a:r>
            <a:endParaRPr lang="en-US" dirty="0">
              <a:solidFill>
                <a:schemeClr val="bg1"/>
              </a:solidFill>
            </a:endParaRPr>
          </a:p>
        </p:txBody>
      </p:sp>
      <p:sp>
        <p:nvSpPr>
          <p:cNvPr id="3" name="Content Placeholder 2">
            <a:extLst>
              <a:ext uri="{FF2B5EF4-FFF2-40B4-BE49-F238E27FC236}">
                <a16:creationId xmlns="" xmlns:a16="http://schemas.microsoft.com/office/drawing/2014/main" id="{7CDDD684-B6FB-46DB-AFF7-C92B6BA45F5F}"/>
              </a:ext>
            </a:extLst>
          </p:cNvPr>
          <p:cNvSpPr>
            <a:spLocks noGrp="1"/>
          </p:cNvSpPr>
          <p:nvPr>
            <p:ph idx="1"/>
          </p:nvPr>
        </p:nvSpPr>
        <p:spPr>
          <a:xfrm>
            <a:off x="457200" y="895351"/>
            <a:ext cx="8229600" cy="4267199"/>
          </a:xfrm>
        </p:spPr>
        <p:txBody>
          <a:bodyPr>
            <a:normAutofit fontScale="92500" lnSpcReduction="10000"/>
          </a:bodyPr>
          <a:lstStyle/>
          <a:p>
            <a:r>
              <a:rPr lang="en-US" dirty="0">
                <a:solidFill>
                  <a:schemeClr val="bg1"/>
                </a:solidFill>
              </a:rPr>
              <a:t>Spouses separating or divorcing</a:t>
            </a:r>
          </a:p>
          <a:p>
            <a:r>
              <a:rPr lang="en-US" dirty="0">
                <a:solidFill>
                  <a:schemeClr val="bg1"/>
                </a:solidFill>
              </a:rPr>
              <a:t>Domestic violence between beneficiary and petitioner in almost any family immigration case</a:t>
            </a:r>
          </a:p>
          <a:p>
            <a:r>
              <a:rPr lang="en-US" dirty="0">
                <a:solidFill>
                  <a:schemeClr val="bg1"/>
                </a:solidFill>
              </a:rPr>
              <a:t>Parent/Guardian petitioning for SIJS who has a prior removal order (if representing both parent in family and child in immigration court)</a:t>
            </a:r>
          </a:p>
          <a:p>
            <a:r>
              <a:rPr lang="en-US" dirty="0">
                <a:solidFill>
                  <a:schemeClr val="bg1"/>
                </a:solidFill>
              </a:rPr>
              <a:t>Employee who wishes to change employer or employer who wishes to fire employee</a:t>
            </a:r>
          </a:p>
          <a:p>
            <a:r>
              <a:rPr lang="en-US" dirty="0">
                <a:solidFill>
                  <a:schemeClr val="bg1"/>
                </a:solidFill>
              </a:rPr>
              <a:t>I-9 compliance issues</a:t>
            </a:r>
          </a:p>
        </p:txBody>
      </p:sp>
      <p:sp>
        <p:nvSpPr>
          <p:cNvPr id="4" name="Footer Placeholder 3">
            <a:extLst>
              <a:ext uri="{FF2B5EF4-FFF2-40B4-BE49-F238E27FC236}">
                <a16:creationId xmlns="" xmlns:a16="http://schemas.microsoft.com/office/drawing/2014/main" id="{93121779-35F8-4CFA-B5E5-2CD3C0A1E1EF}"/>
              </a:ext>
            </a:extLst>
          </p:cNvPr>
          <p:cNvSpPr>
            <a:spLocks noGrp="1"/>
          </p:cNvSpPr>
          <p:nvPr>
            <p:ph type="ftr" sz="quarter" idx="11"/>
          </p:nvPr>
        </p:nvSpPr>
        <p:spPr/>
        <p:txBody>
          <a:bodyPr/>
          <a:lstStyle/>
          <a:p>
            <a:r>
              <a:rPr lang="en-US"/>
              <a:t>© 2016 AILA D.C. Chapter Fall Conference</a:t>
            </a:r>
          </a:p>
        </p:txBody>
      </p:sp>
      <p:sp>
        <p:nvSpPr>
          <p:cNvPr id="5" name="Slide Number Placeholder 4">
            <a:extLst>
              <a:ext uri="{FF2B5EF4-FFF2-40B4-BE49-F238E27FC236}">
                <a16:creationId xmlns="" xmlns:a16="http://schemas.microsoft.com/office/drawing/2014/main" id="{D39896A0-46C2-4768-B270-22B8F47FAEBE}"/>
              </a:ext>
            </a:extLst>
          </p:cNvPr>
          <p:cNvSpPr>
            <a:spLocks noGrp="1"/>
          </p:cNvSpPr>
          <p:nvPr>
            <p:ph type="sldNum" sz="quarter" idx="12"/>
          </p:nvPr>
        </p:nvSpPr>
        <p:spPr/>
        <p:txBody>
          <a:bodyPr/>
          <a:lstStyle/>
          <a:p>
            <a:fld id="{8936068A-57D9-4A6F-9F50-FC727D52F511}" type="slidenum">
              <a:rPr lang="en-US" smtClean="0"/>
              <a:pPr/>
              <a:t>16</a:t>
            </a:fld>
            <a:endParaRPr lang="en-US"/>
          </a:p>
        </p:txBody>
      </p:sp>
    </p:spTree>
    <p:extLst>
      <p:ext uri="{BB962C8B-B14F-4D97-AF65-F5344CB8AC3E}">
        <p14:creationId xmlns:p14="http://schemas.microsoft.com/office/powerpoint/2010/main" val="308257579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bg1"/>
                </a:solidFill>
              </a:rPr>
              <a:t>Rules on Conflicts Waivers</a:t>
            </a:r>
          </a:p>
        </p:txBody>
      </p:sp>
      <p:sp>
        <p:nvSpPr>
          <p:cNvPr id="3" name="Content Placeholder 2"/>
          <p:cNvSpPr>
            <a:spLocks noGrp="1"/>
          </p:cNvSpPr>
          <p:nvPr>
            <p:ph idx="1"/>
          </p:nvPr>
        </p:nvSpPr>
        <p:spPr>
          <a:xfrm>
            <a:off x="457200" y="971550"/>
            <a:ext cx="8229600" cy="4190999"/>
          </a:xfrm>
        </p:spPr>
        <p:txBody>
          <a:bodyPr>
            <a:normAutofit fontScale="92500" lnSpcReduction="10000"/>
          </a:bodyPr>
          <a:lstStyle/>
          <a:p>
            <a:r>
              <a:rPr lang="en-US" dirty="0">
                <a:solidFill>
                  <a:schemeClr val="bg1"/>
                </a:solidFill>
              </a:rPr>
              <a:t>D.C. does not require written conflict waivers or consents. </a:t>
            </a:r>
            <a:r>
              <a:rPr lang="en-US" sz="2400" dirty="0">
                <a:solidFill>
                  <a:schemeClr val="bg1"/>
                </a:solidFill>
              </a:rPr>
              <a:t>Comment [28] to D.C. Rule 1.7</a:t>
            </a:r>
          </a:p>
          <a:p>
            <a:r>
              <a:rPr lang="en-US" dirty="0">
                <a:solidFill>
                  <a:schemeClr val="bg1"/>
                </a:solidFill>
              </a:rPr>
              <a:t>Virginia requires that the waiver or consent be “memorialized in writing,” which can just be </a:t>
            </a:r>
            <a:r>
              <a:rPr lang="en-US" dirty="0" smtClean="0">
                <a:solidFill>
                  <a:schemeClr val="bg1"/>
                </a:solidFill>
              </a:rPr>
              <a:t>a </a:t>
            </a:r>
            <a:r>
              <a:rPr lang="en-US" dirty="0">
                <a:solidFill>
                  <a:schemeClr val="bg1"/>
                </a:solidFill>
              </a:rPr>
              <a:t>lawyer’s notes. </a:t>
            </a:r>
            <a:r>
              <a:rPr lang="en-US" sz="2400" dirty="0">
                <a:solidFill>
                  <a:schemeClr val="bg1"/>
                </a:solidFill>
              </a:rPr>
              <a:t>Virginia Rule 1.7 (b)(4) and Comment [20]. </a:t>
            </a:r>
          </a:p>
          <a:p>
            <a:r>
              <a:rPr lang="en-US" dirty="0">
                <a:solidFill>
                  <a:schemeClr val="bg1"/>
                </a:solidFill>
              </a:rPr>
              <a:t>Maryland requires that waivers be “confirmed in writing,” which at a minimum means a writing by the lawyer delivered to the client. </a:t>
            </a:r>
            <a:r>
              <a:rPr lang="en-US" sz="2400" dirty="0">
                <a:solidFill>
                  <a:schemeClr val="bg1"/>
                </a:solidFill>
              </a:rPr>
              <a:t>Maryland Rule 1.7(b)(4) and Comment [20]</a:t>
            </a: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17</a:t>
            </a:fld>
            <a:endParaRPr lang="en-US"/>
          </a:p>
        </p:txBody>
      </p:sp>
    </p:spTree>
    <p:extLst>
      <p:ext uri="{BB962C8B-B14F-4D97-AF65-F5344CB8AC3E}">
        <p14:creationId xmlns:p14="http://schemas.microsoft.com/office/powerpoint/2010/main" val="185548623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714501"/>
            <a:ext cx="8534400" cy="707886"/>
          </a:xfrm>
          <a:prstGeom prst="rect">
            <a:avLst/>
          </a:prstGeom>
        </p:spPr>
        <p:txBody>
          <a:bodyPr wrap="square">
            <a:spAutoFit/>
          </a:bodyPr>
          <a:lstStyle/>
          <a:p>
            <a:pPr algn="ctr"/>
            <a:r>
              <a:rPr lang="en-US" sz="4000" b="1" i="1" dirty="0" smtClean="0">
                <a:solidFill>
                  <a:schemeClr val="bg1"/>
                </a:solidFill>
              </a:rPr>
              <a:t>Confidentiality</a:t>
            </a:r>
            <a:endParaRPr lang="en-US" sz="4000" dirty="0">
              <a:solidFill>
                <a:schemeClr val="bg1"/>
              </a:solidFill>
            </a:endParaRPr>
          </a:p>
        </p:txBody>
      </p:sp>
    </p:spTree>
    <p:extLst>
      <p:ext uri="{BB962C8B-B14F-4D97-AF65-F5344CB8AC3E}">
        <p14:creationId xmlns:p14="http://schemas.microsoft.com/office/powerpoint/2010/main" val="2094738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082"/>
            <a:ext cx="8229600" cy="3394472"/>
          </a:xfrm>
        </p:spPr>
        <p:txBody>
          <a:bodyPr>
            <a:normAutofit/>
          </a:bodyPr>
          <a:lstStyle/>
          <a:p>
            <a:pPr marL="0" indent="0">
              <a:buNone/>
            </a:pPr>
            <a:r>
              <a:rPr lang="en-US" dirty="0" smtClean="0">
                <a:solidFill>
                  <a:schemeClr val="bg1"/>
                </a:solidFill>
              </a:rPr>
              <a:t>Lawyers are subject to the disciplinary jurisdiction of each state bar to which they belong.  Some states assert disciplinary jurisdiction over non-members as well.   ABA Model Rule 8.5(a).  </a:t>
            </a:r>
            <a:endParaRPr lang="en-US" dirty="0">
              <a:solidFill>
                <a:schemeClr val="bg1"/>
              </a:solidFill>
            </a:endParaRP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19</a:t>
            </a:fld>
            <a:endParaRPr lang="en-US"/>
          </a:p>
        </p:txBody>
      </p:sp>
      <p:sp>
        <p:nvSpPr>
          <p:cNvPr id="6" name="Title 1"/>
          <p:cNvSpPr txBox="1">
            <a:spLocks/>
          </p:cNvSpPr>
          <p:nvPr/>
        </p:nvSpPr>
        <p:spPr>
          <a:xfrm>
            <a:off x="1524000" y="590550"/>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smtClean="0">
                <a:solidFill>
                  <a:schemeClr val="bg1"/>
                </a:solidFill>
              </a:rPr>
              <a:t>Applicable Ethics Rules </a:t>
            </a:r>
            <a:endParaRPr lang="en-US" sz="4000" dirty="0">
              <a:solidFill>
                <a:schemeClr val="bg1"/>
              </a:solidFill>
            </a:endParaRPr>
          </a:p>
        </p:txBody>
      </p:sp>
    </p:spTree>
    <p:extLst>
      <p:ext uri="{BB962C8B-B14F-4D97-AF65-F5344CB8AC3E}">
        <p14:creationId xmlns:p14="http://schemas.microsoft.com/office/powerpoint/2010/main" val="29880714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714501"/>
            <a:ext cx="8534400" cy="1323439"/>
          </a:xfrm>
          <a:prstGeom prst="rect">
            <a:avLst/>
          </a:prstGeom>
        </p:spPr>
        <p:txBody>
          <a:bodyPr wrap="square">
            <a:spAutoFit/>
          </a:bodyPr>
          <a:lstStyle/>
          <a:p>
            <a:pPr algn="ctr"/>
            <a:r>
              <a:rPr lang="en-US" sz="4000" b="1" i="1" dirty="0" smtClean="0">
                <a:solidFill>
                  <a:schemeClr val="bg1"/>
                </a:solidFill>
              </a:rPr>
              <a:t>Emerging Challenges in Social Media &amp; Online Marketing</a:t>
            </a:r>
            <a:endParaRPr lang="en-US" sz="4000" dirty="0">
              <a:solidFill>
                <a:schemeClr val="bg1"/>
              </a:solidFill>
            </a:endParaRPr>
          </a:p>
        </p:txBody>
      </p:sp>
    </p:spTree>
    <p:extLst>
      <p:ext uri="{BB962C8B-B14F-4D97-AF65-F5344CB8AC3E}">
        <p14:creationId xmlns:p14="http://schemas.microsoft.com/office/powerpoint/2010/main" val="3958205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2791"/>
            <a:ext cx="8229600" cy="3394472"/>
          </a:xfrm>
        </p:spPr>
        <p:txBody>
          <a:bodyPr>
            <a:normAutofit/>
          </a:bodyPr>
          <a:lstStyle/>
          <a:p>
            <a:r>
              <a:rPr lang="en-US" dirty="0" smtClean="0">
                <a:solidFill>
                  <a:schemeClr val="bg1"/>
                </a:solidFill>
              </a:rPr>
              <a:t>Immigration practitioners are also subject to discipline by the Board of Immigration Appeals of the Department of Justice and by DHS.  8 CFR 1003.101 et </a:t>
            </a:r>
            <a:r>
              <a:rPr lang="en-US" dirty="0" err="1" smtClean="0">
                <a:solidFill>
                  <a:schemeClr val="bg1"/>
                </a:solidFill>
              </a:rPr>
              <a:t>seq</a:t>
            </a:r>
            <a:r>
              <a:rPr lang="en-US" dirty="0" smtClean="0">
                <a:solidFill>
                  <a:schemeClr val="bg1"/>
                </a:solidFill>
              </a:rPr>
              <a:t> and 8 CFR 292.3</a:t>
            </a:r>
            <a:endParaRPr lang="en-US" dirty="0">
              <a:solidFill>
                <a:schemeClr val="bg1"/>
              </a:solidFill>
            </a:endParaRP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20</a:t>
            </a:fld>
            <a:endParaRPr lang="en-US"/>
          </a:p>
        </p:txBody>
      </p:sp>
      <p:sp>
        <p:nvSpPr>
          <p:cNvPr id="6" name="Title 1"/>
          <p:cNvSpPr txBox="1">
            <a:spLocks/>
          </p:cNvSpPr>
          <p:nvPr/>
        </p:nvSpPr>
        <p:spPr>
          <a:xfrm>
            <a:off x="1524000" y="590550"/>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smtClean="0">
                <a:solidFill>
                  <a:schemeClr val="bg1"/>
                </a:solidFill>
              </a:rPr>
              <a:t>Applicable Ethics Rules </a:t>
            </a:r>
            <a:endParaRPr lang="en-US" sz="4000" dirty="0">
              <a:solidFill>
                <a:schemeClr val="bg1"/>
              </a:solidFill>
            </a:endParaRPr>
          </a:p>
        </p:txBody>
      </p:sp>
    </p:spTree>
    <p:extLst>
      <p:ext uri="{BB962C8B-B14F-4D97-AF65-F5344CB8AC3E}">
        <p14:creationId xmlns:p14="http://schemas.microsoft.com/office/powerpoint/2010/main" val="377627392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082"/>
            <a:ext cx="8229600" cy="3394472"/>
          </a:xfrm>
        </p:spPr>
        <p:txBody>
          <a:bodyPr>
            <a:normAutofit/>
          </a:bodyPr>
          <a:lstStyle/>
          <a:p>
            <a:r>
              <a:rPr lang="en-US" dirty="0" smtClean="0">
                <a:solidFill>
                  <a:schemeClr val="bg1"/>
                </a:solidFill>
              </a:rPr>
              <a:t>The immigration authorities have their substantive ethics rules.  See 8 CFR 1003.102 (followed by both DOJ and DHS). </a:t>
            </a:r>
            <a:endParaRPr lang="en-US" dirty="0">
              <a:solidFill>
                <a:schemeClr val="bg1"/>
              </a:solidFill>
            </a:endParaRP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21</a:t>
            </a:fld>
            <a:endParaRPr lang="en-US"/>
          </a:p>
        </p:txBody>
      </p:sp>
      <p:sp>
        <p:nvSpPr>
          <p:cNvPr id="6" name="Title 1"/>
          <p:cNvSpPr txBox="1">
            <a:spLocks/>
          </p:cNvSpPr>
          <p:nvPr/>
        </p:nvSpPr>
        <p:spPr>
          <a:xfrm>
            <a:off x="1524000" y="590550"/>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smtClean="0">
                <a:solidFill>
                  <a:schemeClr val="bg1"/>
                </a:solidFill>
              </a:rPr>
              <a:t>Applicable Ethics Rules </a:t>
            </a:r>
            <a:endParaRPr lang="en-US" sz="4000" dirty="0">
              <a:solidFill>
                <a:schemeClr val="bg1"/>
              </a:solidFill>
            </a:endParaRPr>
          </a:p>
        </p:txBody>
      </p:sp>
    </p:spTree>
    <p:extLst>
      <p:ext uri="{BB962C8B-B14F-4D97-AF65-F5344CB8AC3E}">
        <p14:creationId xmlns:p14="http://schemas.microsoft.com/office/powerpoint/2010/main" val="187963365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082"/>
            <a:ext cx="8229600" cy="3394472"/>
          </a:xfrm>
        </p:spPr>
        <p:txBody>
          <a:bodyPr>
            <a:normAutofit/>
          </a:bodyPr>
          <a:lstStyle/>
          <a:p>
            <a:r>
              <a:rPr lang="en-US" dirty="0" smtClean="0">
                <a:solidFill>
                  <a:schemeClr val="bg1"/>
                </a:solidFill>
              </a:rPr>
              <a:t>For conduct before the Board of Immigration Appeals or DHS, the rules set forth at 8 CFR 1003.102 apply.  </a:t>
            </a:r>
          </a:p>
          <a:p>
            <a:r>
              <a:rPr lang="en-US" dirty="0" smtClean="0">
                <a:solidFill>
                  <a:schemeClr val="bg1"/>
                </a:solidFill>
              </a:rPr>
              <a:t>These rules may also be applied by state bar authorities in the exercise of their disciplinary jurisdiction.  ABA Model Rule 8.5(b)(1).  </a:t>
            </a:r>
            <a:endParaRPr lang="en-US" dirty="0">
              <a:solidFill>
                <a:schemeClr val="bg1"/>
              </a:solidFill>
            </a:endParaRP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22</a:t>
            </a:fld>
            <a:endParaRPr lang="en-US"/>
          </a:p>
        </p:txBody>
      </p:sp>
      <p:sp>
        <p:nvSpPr>
          <p:cNvPr id="6" name="Title 1"/>
          <p:cNvSpPr txBox="1">
            <a:spLocks/>
          </p:cNvSpPr>
          <p:nvPr/>
        </p:nvSpPr>
        <p:spPr>
          <a:xfrm>
            <a:off x="1524000" y="590550"/>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smtClean="0">
                <a:solidFill>
                  <a:schemeClr val="bg1"/>
                </a:solidFill>
              </a:rPr>
              <a:t>Applicable Ethics Rules </a:t>
            </a:r>
            <a:endParaRPr lang="en-US" sz="4000" dirty="0">
              <a:solidFill>
                <a:schemeClr val="bg1"/>
              </a:solidFill>
            </a:endParaRPr>
          </a:p>
        </p:txBody>
      </p:sp>
    </p:spTree>
    <p:extLst>
      <p:ext uri="{BB962C8B-B14F-4D97-AF65-F5344CB8AC3E}">
        <p14:creationId xmlns:p14="http://schemas.microsoft.com/office/powerpoint/2010/main" val="2252284956"/>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47750"/>
            <a:ext cx="8229600" cy="4495800"/>
          </a:xfrm>
        </p:spPr>
        <p:txBody>
          <a:bodyPr>
            <a:normAutofit/>
          </a:bodyPr>
          <a:lstStyle/>
          <a:p>
            <a:r>
              <a:rPr lang="en-US" sz="2200" dirty="0" smtClean="0">
                <a:solidFill>
                  <a:schemeClr val="bg1"/>
                </a:solidFill>
              </a:rPr>
              <a:t>Confidentiality is not covered by the DOJ/DHS rules, so the default are the state bar rules.  </a:t>
            </a:r>
          </a:p>
          <a:p>
            <a:r>
              <a:rPr lang="en-US" sz="2200" dirty="0" smtClean="0">
                <a:solidFill>
                  <a:schemeClr val="bg1"/>
                </a:solidFill>
              </a:rPr>
              <a:t>Confidentiality covers more than simply privileged information.  E.g., D.C. Rule 1.6(a). The fact that information is “public” does not mean that a lawyer can freely disclose it.  </a:t>
            </a:r>
          </a:p>
          <a:p>
            <a:r>
              <a:rPr lang="en-US" sz="2200" dirty="0" smtClean="0">
                <a:solidFill>
                  <a:schemeClr val="bg1"/>
                </a:solidFill>
              </a:rPr>
              <a:t>Confidentiality follows the client relationship.  A lawyer is obligated to keep protected information (i.e., information covered by Rule 1.6) confidential except as otherwise authorized.  Disclosure to non-clients without the client’s informed consent or if not in furtherance of the client’s objectives is problematic unless covered by another exception to Rule 1.6</a:t>
            </a:r>
            <a:r>
              <a:rPr lang="en-US" dirty="0" smtClean="0">
                <a:solidFill>
                  <a:schemeClr val="bg1"/>
                </a:solidFill>
              </a:rPr>
              <a:t>.  </a:t>
            </a:r>
            <a:endParaRPr lang="en-US" dirty="0">
              <a:solidFill>
                <a:schemeClr val="bg1"/>
              </a:solidFill>
            </a:endParaRPr>
          </a:p>
        </p:txBody>
      </p:sp>
      <p:sp>
        <p:nvSpPr>
          <p:cNvPr id="4" name="Footer Placeholder 3"/>
          <p:cNvSpPr>
            <a:spLocks noGrp="1"/>
          </p:cNvSpPr>
          <p:nvPr>
            <p:ph type="ftr" sz="quarter" idx="11"/>
          </p:nvPr>
        </p:nvSpPr>
        <p:spPr/>
        <p:txBody>
          <a:bodyPr/>
          <a:lstStyle/>
          <a:p>
            <a:r>
              <a:rPr lang="en-US" dirty="0"/>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23</a:t>
            </a:fld>
            <a:endParaRPr lang="en-US"/>
          </a:p>
        </p:txBody>
      </p:sp>
      <p:sp>
        <p:nvSpPr>
          <p:cNvPr id="7" name="Title 1"/>
          <p:cNvSpPr txBox="1">
            <a:spLocks/>
          </p:cNvSpPr>
          <p:nvPr/>
        </p:nvSpPr>
        <p:spPr>
          <a:xfrm>
            <a:off x="1447800" y="285750"/>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smtClean="0">
                <a:solidFill>
                  <a:schemeClr val="bg1"/>
                </a:solidFill>
              </a:rPr>
              <a:t>Confidentiality </a:t>
            </a:r>
            <a:endParaRPr lang="en-US" sz="4000" dirty="0">
              <a:solidFill>
                <a:schemeClr val="bg1"/>
              </a:solidFill>
            </a:endParaRPr>
          </a:p>
        </p:txBody>
      </p:sp>
    </p:spTree>
    <p:extLst>
      <p:ext uri="{BB962C8B-B14F-4D97-AF65-F5344CB8AC3E}">
        <p14:creationId xmlns:p14="http://schemas.microsoft.com/office/powerpoint/2010/main" val="308014928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9857" y="1047750"/>
            <a:ext cx="8229600" cy="3962400"/>
          </a:xfrm>
        </p:spPr>
        <p:txBody>
          <a:bodyPr>
            <a:normAutofit fontScale="85000" lnSpcReduction="10000"/>
          </a:bodyPr>
          <a:lstStyle/>
          <a:p>
            <a:r>
              <a:rPr lang="en-US" dirty="0" smtClean="0">
                <a:solidFill>
                  <a:schemeClr val="bg1"/>
                </a:solidFill>
              </a:rPr>
              <a:t>Joint Representations: a lawyer cannot keep relevant information provided by one client from another. Confidentiality is not covered by the DOJ/DHS rules so the default would be the state bar rules.  </a:t>
            </a:r>
          </a:p>
          <a:p>
            <a:r>
              <a:rPr lang="en-US" dirty="0" smtClean="0">
                <a:solidFill>
                  <a:schemeClr val="bg1"/>
                </a:solidFill>
              </a:rPr>
              <a:t>Confidentiality covers more than simply privileged information.  E.g., Comments [15] and [16] to D.C. Rule 1.7.  This has particular application in immigration matters where a lawyer can represent families, couples or employers and employees.  </a:t>
            </a:r>
            <a:endParaRPr lang="en-US" dirty="0">
              <a:solidFill>
                <a:schemeClr val="bg1"/>
              </a:solidFill>
            </a:endParaRPr>
          </a:p>
        </p:txBody>
      </p:sp>
      <p:sp>
        <p:nvSpPr>
          <p:cNvPr id="4" name="Footer Placeholder 3"/>
          <p:cNvSpPr>
            <a:spLocks noGrp="1"/>
          </p:cNvSpPr>
          <p:nvPr>
            <p:ph type="ftr" sz="quarter" idx="11"/>
          </p:nvPr>
        </p:nvSpPr>
        <p:spPr/>
        <p:txBody>
          <a:bodyPr/>
          <a:lstStyle/>
          <a:p>
            <a:r>
              <a:rPr lang="en-US" dirty="0"/>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24</a:t>
            </a:fld>
            <a:endParaRPr lang="en-US"/>
          </a:p>
        </p:txBody>
      </p:sp>
      <p:sp>
        <p:nvSpPr>
          <p:cNvPr id="7" name="Title 1"/>
          <p:cNvSpPr txBox="1">
            <a:spLocks/>
          </p:cNvSpPr>
          <p:nvPr/>
        </p:nvSpPr>
        <p:spPr>
          <a:xfrm>
            <a:off x="1447800" y="209550"/>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smtClean="0">
                <a:solidFill>
                  <a:schemeClr val="bg1"/>
                </a:solidFill>
              </a:rPr>
              <a:t>Confidentiality </a:t>
            </a:r>
            <a:endParaRPr lang="en-US" sz="4000" dirty="0">
              <a:solidFill>
                <a:schemeClr val="bg1"/>
              </a:solidFill>
            </a:endParaRPr>
          </a:p>
        </p:txBody>
      </p:sp>
    </p:spTree>
    <p:extLst>
      <p:ext uri="{BB962C8B-B14F-4D97-AF65-F5344CB8AC3E}">
        <p14:creationId xmlns:p14="http://schemas.microsoft.com/office/powerpoint/2010/main" val="4258134886"/>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714501"/>
            <a:ext cx="8534400" cy="1323439"/>
          </a:xfrm>
          <a:prstGeom prst="rect">
            <a:avLst/>
          </a:prstGeom>
        </p:spPr>
        <p:txBody>
          <a:bodyPr wrap="square">
            <a:spAutoFit/>
          </a:bodyPr>
          <a:lstStyle/>
          <a:p>
            <a:pPr algn="ctr"/>
            <a:r>
              <a:rPr lang="en-US" sz="4000" b="1" i="1" dirty="0" smtClean="0">
                <a:solidFill>
                  <a:schemeClr val="bg1"/>
                </a:solidFill>
              </a:rPr>
              <a:t>Candor to the Tribunal &amp; False Statements to Third Parties</a:t>
            </a:r>
            <a:endParaRPr lang="en-US" sz="4000" dirty="0">
              <a:solidFill>
                <a:schemeClr val="bg1"/>
              </a:solidFill>
            </a:endParaRPr>
          </a:p>
        </p:txBody>
      </p:sp>
    </p:spTree>
    <p:extLst>
      <p:ext uri="{BB962C8B-B14F-4D97-AF65-F5344CB8AC3E}">
        <p14:creationId xmlns:p14="http://schemas.microsoft.com/office/powerpoint/2010/main" val="27561701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47750"/>
            <a:ext cx="8229600" cy="3974307"/>
          </a:xfrm>
        </p:spPr>
        <p:txBody>
          <a:bodyPr>
            <a:normAutofit fontScale="92500" lnSpcReduction="10000"/>
          </a:bodyPr>
          <a:lstStyle/>
          <a:p>
            <a:r>
              <a:rPr lang="en-US" dirty="0" smtClean="0">
                <a:solidFill>
                  <a:schemeClr val="bg1"/>
                </a:solidFill>
              </a:rPr>
              <a:t>A lawyer cannot make knowing or reckless false statements of material fact or law or willfully mislead or misinform any person relating to a case, including the offering of false evidence.  </a:t>
            </a:r>
          </a:p>
          <a:p>
            <a:r>
              <a:rPr lang="en-US" dirty="0" smtClean="0">
                <a:solidFill>
                  <a:schemeClr val="bg1"/>
                </a:solidFill>
              </a:rPr>
              <a:t>If a lawyer has offered material evidence in good faith but comes to learn of the falsity of the evidence, the lawyer shall take appropriate remedial measures.  8 CFR 1003.102(c). Compare with ABA Model Rule 3.3 and D.C. Rule 3.3.  </a:t>
            </a:r>
            <a:endParaRPr lang="en-US" dirty="0">
              <a:solidFill>
                <a:schemeClr val="bg1"/>
              </a:solidFill>
            </a:endParaRPr>
          </a:p>
        </p:txBody>
      </p:sp>
      <p:sp>
        <p:nvSpPr>
          <p:cNvPr id="4" name="Footer Placeholder 3"/>
          <p:cNvSpPr>
            <a:spLocks noGrp="1"/>
          </p:cNvSpPr>
          <p:nvPr>
            <p:ph type="ftr" sz="quarter" idx="11"/>
          </p:nvPr>
        </p:nvSpPr>
        <p:spPr/>
        <p:txBody>
          <a:bodyPr/>
          <a:lstStyle/>
          <a:p>
            <a:r>
              <a:rPr lang="en-US" dirty="0"/>
              <a:t>© </a:t>
            </a:r>
            <a:r>
              <a:rPr lang="en-US" dirty="0" smtClean="0"/>
              <a:t>2017 </a:t>
            </a:r>
            <a:r>
              <a:rPr lang="en-US" dirty="0"/>
              <a:t>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26</a:t>
            </a:fld>
            <a:endParaRPr lang="en-US"/>
          </a:p>
        </p:txBody>
      </p:sp>
      <p:sp>
        <p:nvSpPr>
          <p:cNvPr id="7" name="Title 1"/>
          <p:cNvSpPr txBox="1">
            <a:spLocks/>
          </p:cNvSpPr>
          <p:nvPr/>
        </p:nvSpPr>
        <p:spPr>
          <a:xfrm>
            <a:off x="1447800" y="239825"/>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smtClean="0">
                <a:solidFill>
                  <a:schemeClr val="bg1"/>
                </a:solidFill>
              </a:rPr>
              <a:t>False Statements/Evidence</a:t>
            </a:r>
            <a:endParaRPr lang="en-US" sz="4000" dirty="0">
              <a:solidFill>
                <a:schemeClr val="bg1"/>
              </a:solidFill>
            </a:endParaRPr>
          </a:p>
        </p:txBody>
      </p:sp>
    </p:spTree>
    <p:extLst>
      <p:ext uri="{BB962C8B-B14F-4D97-AF65-F5344CB8AC3E}">
        <p14:creationId xmlns:p14="http://schemas.microsoft.com/office/powerpoint/2010/main" val="124967309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38350"/>
            <a:ext cx="7696200" cy="645319"/>
          </a:xfrm>
        </p:spPr>
        <p:txBody>
          <a:bodyPr>
            <a:noAutofit/>
          </a:bodyPr>
          <a:lstStyle/>
          <a:p>
            <a:r>
              <a:rPr lang="en-US" sz="7200" b="1" dirty="0" smtClean="0">
                <a:solidFill>
                  <a:schemeClr val="bg1"/>
                </a:solidFill>
                <a:latin typeface="Arial" panose="020B0604020202020204" pitchFamily="34" charset="0"/>
                <a:cs typeface="Arial" panose="020B0604020202020204" pitchFamily="34" charset="0"/>
              </a:rPr>
              <a:t>Q &amp; A</a:t>
            </a:r>
            <a:endParaRPr lang="en-US" sz="7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376099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Legal Ethics &amp; Social Media</a:t>
            </a:r>
          </a:p>
        </p:txBody>
      </p:sp>
      <p:sp>
        <p:nvSpPr>
          <p:cNvPr id="3" name="Content Placeholder 2"/>
          <p:cNvSpPr>
            <a:spLocks noGrp="1"/>
          </p:cNvSpPr>
          <p:nvPr>
            <p:ph idx="1"/>
          </p:nvPr>
        </p:nvSpPr>
        <p:spPr/>
        <p:txBody>
          <a:bodyPr>
            <a:normAutofit fontScale="85000" lnSpcReduction="10000"/>
          </a:bodyPr>
          <a:lstStyle/>
          <a:p>
            <a:r>
              <a:rPr lang="en-US" dirty="0">
                <a:solidFill>
                  <a:schemeClr val="bg1"/>
                </a:solidFill>
              </a:rPr>
              <a:t>When using social media, ensure you are complying with ethical rules regarding legal advertising</a:t>
            </a:r>
            <a:r>
              <a:rPr lang="en-US" dirty="0" smtClean="0">
                <a:solidFill>
                  <a:schemeClr val="bg1"/>
                </a:solidFill>
              </a:rPr>
              <a:t>.</a:t>
            </a:r>
          </a:p>
          <a:p>
            <a:pPr marL="0" indent="0">
              <a:buNone/>
            </a:pPr>
            <a:endParaRPr lang="en-US" dirty="0">
              <a:solidFill>
                <a:schemeClr val="bg1"/>
              </a:solidFill>
            </a:endParaRPr>
          </a:p>
          <a:p>
            <a:r>
              <a:rPr lang="en-US" dirty="0">
                <a:solidFill>
                  <a:schemeClr val="bg1"/>
                </a:solidFill>
              </a:rPr>
              <a:t>Avoid making false or misleading statements, such as identifying yourself as a “specialist” or an “expert.”  Be careful about sites (i.e. LinkedIn and </a:t>
            </a:r>
            <a:r>
              <a:rPr lang="en-US" dirty="0" err="1">
                <a:solidFill>
                  <a:schemeClr val="bg1"/>
                </a:solidFill>
              </a:rPr>
              <a:t>Avvo</a:t>
            </a:r>
            <a:r>
              <a:rPr lang="en-US" dirty="0">
                <a:solidFill>
                  <a:schemeClr val="bg1"/>
                </a:solidFill>
              </a:rPr>
              <a:t>) that may identify you as a “specialist” or “expert” without your knowledge.</a:t>
            </a: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3</a:t>
            </a:fld>
            <a:endParaRPr lang="en-US"/>
          </a:p>
        </p:txBody>
      </p:sp>
    </p:spTree>
    <p:extLst>
      <p:ext uri="{BB962C8B-B14F-4D97-AF65-F5344CB8AC3E}">
        <p14:creationId xmlns:p14="http://schemas.microsoft.com/office/powerpoint/2010/main" val="40784862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Legal Ethics &amp; Social Media</a:t>
            </a:r>
          </a:p>
        </p:txBody>
      </p:sp>
      <p:sp>
        <p:nvSpPr>
          <p:cNvPr id="3" name="Content Placeholder 2"/>
          <p:cNvSpPr>
            <a:spLocks noGrp="1"/>
          </p:cNvSpPr>
          <p:nvPr>
            <p:ph idx="1"/>
          </p:nvPr>
        </p:nvSpPr>
        <p:spPr/>
        <p:txBody>
          <a:bodyPr>
            <a:normAutofit lnSpcReduction="10000"/>
          </a:bodyPr>
          <a:lstStyle/>
          <a:p>
            <a:r>
              <a:rPr lang="en-US" dirty="0">
                <a:solidFill>
                  <a:schemeClr val="bg1"/>
                </a:solidFill>
              </a:rPr>
              <a:t>Avoid making prohibited solicitations.  </a:t>
            </a:r>
          </a:p>
          <a:p>
            <a:pPr lvl="1"/>
            <a:r>
              <a:rPr lang="en-US" dirty="0">
                <a:solidFill>
                  <a:schemeClr val="bg1"/>
                </a:solidFill>
              </a:rPr>
              <a:t>Is a Facebook friend request, or a LinkedIn connection request, a solicitation</a:t>
            </a:r>
            <a:r>
              <a:rPr lang="en-US" dirty="0" smtClean="0">
                <a:solidFill>
                  <a:schemeClr val="bg1"/>
                </a:solidFill>
              </a:rPr>
              <a:t>?</a:t>
            </a:r>
          </a:p>
          <a:p>
            <a:pPr marL="457200" lvl="1" indent="0">
              <a:buNone/>
            </a:pPr>
            <a:endParaRPr lang="en-US" dirty="0">
              <a:solidFill>
                <a:schemeClr val="bg1"/>
              </a:solidFill>
            </a:endParaRPr>
          </a:p>
          <a:p>
            <a:r>
              <a:rPr lang="en-US" dirty="0">
                <a:solidFill>
                  <a:schemeClr val="bg1"/>
                </a:solidFill>
              </a:rPr>
              <a:t>Do not disclose confidential information – no posting about clients on social media without their express consent!</a:t>
            </a: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4</a:t>
            </a:fld>
            <a:endParaRPr lang="en-US"/>
          </a:p>
        </p:txBody>
      </p:sp>
    </p:spTree>
    <p:extLst>
      <p:ext uri="{BB962C8B-B14F-4D97-AF65-F5344CB8AC3E}">
        <p14:creationId xmlns:p14="http://schemas.microsoft.com/office/powerpoint/2010/main" val="299449165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Legal Ethics &amp; Social Media</a:t>
            </a:r>
          </a:p>
        </p:txBody>
      </p:sp>
      <p:sp>
        <p:nvSpPr>
          <p:cNvPr id="3" name="Content Placeholder 2"/>
          <p:cNvSpPr>
            <a:spLocks noGrp="1"/>
          </p:cNvSpPr>
          <p:nvPr>
            <p:ph idx="1"/>
          </p:nvPr>
        </p:nvSpPr>
        <p:spPr/>
        <p:txBody>
          <a:bodyPr>
            <a:normAutofit fontScale="85000" lnSpcReduction="10000"/>
          </a:bodyPr>
          <a:lstStyle/>
          <a:p>
            <a:r>
              <a:rPr lang="en-US" dirty="0">
                <a:solidFill>
                  <a:schemeClr val="bg1"/>
                </a:solidFill>
              </a:rPr>
              <a:t>How about “friending” judges on Facebook?  Rules vary by jurisdiction; Maryland allows with limitations (MD </a:t>
            </a:r>
            <a:r>
              <a:rPr lang="en-US" dirty="0">
                <a:solidFill>
                  <a:schemeClr val="bg1"/>
                </a:solidFill>
                <a:hlinkClick r:id="rId2"/>
              </a:rPr>
              <a:t>Op. 2012-07</a:t>
            </a:r>
            <a:r>
              <a:rPr lang="en-US" dirty="0" smtClean="0">
                <a:solidFill>
                  <a:schemeClr val="bg1"/>
                </a:solidFill>
              </a:rPr>
              <a:t>).</a:t>
            </a:r>
          </a:p>
          <a:p>
            <a:pPr marL="0" indent="0">
              <a:buNone/>
            </a:pPr>
            <a:endParaRPr lang="en-US" dirty="0">
              <a:solidFill>
                <a:schemeClr val="bg1"/>
              </a:solidFill>
            </a:endParaRPr>
          </a:p>
          <a:p>
            <a:r>
              <a:rPr lang="en-US" dirty="0">
                <a:solidFill>
                  <a:schemeClr val="bg1"/>
                </a:solidFill>
              </a:rPr>
              <a:t>While publicly available social media content is fair game, connecting with individuals (either represented or unrepresented) in order to gain access to their private social media content is general prohibited.</a:t>
            </a: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5</a:t>
            </a:fld>
            <a:endParaRPr lang="en-US"/>
          </a:p>
        </p:txBody>
      </p:sp>
    </p:spTree>
    <p:extLst>
      <p:ext uri="{BB962C8B-B14F-4D97-AF65-F5344CB8AC3E}">
        <p14:creationId xmlns:p14="http://schemas.microsoft.com/office/powerpoint/2010/main" val="192305452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Legal Ethics &amp; Social Media</a:t>
            </a:r>
          </a:p>
        </p:txBody>
      </p:sp>
      <p:sp>
        <p:nvSpPr>
          <p:cNvPr id="3" name="Content Placeholder 2"/>
          <p:cNvSpPr>
            <a:spLocks noGrp="1"/>
          </p:cNvSpPr>
          <p:nvPr>
            <p:ph idx="1"/>
          </p:nvPr>
        </p:nvSpPr>
        <p:spPr/>
        <p:txBody>
          <a:bodyPr>
            <a:normAutofit fontScale="85000" lnSpcReduction="20000"/>
          </a:bodyPr>
          <a:lstStyle/>
          <a:p>
            <a:r>
              <a:rPr lang="en-US" dirty="0">
                <a:solidFill>
                  <a:schemeClr val="bg1"/>
                </a:solidFill>
              </a:rPr>
              <a:t>Beware of creating the impression of an attorney-client relationship by responding to a blog post or to legal questions posted online (i.e. </a:t>
            </a:r>
            <a:r>
              <a:rPr lang="en-US" dirty="0" err="1">
                <a:solidFill>
                  <a:schemeClr val="bg1"/>
                </a:solidFill>
              </a:rPr>
              <a:t>Avvo</a:t>
            </a:r>
            <a:r>
              <a:rPr lang="en-US" dirty="0">
                <a:solidFill>
                  <a:schemeClr val="bg1"/>
                </a:solidFill>
              </a:rPr>
              <a:t>), or engaging in online conversations (i.e. Facebook chat</a:t>
            </a:r>
            <a:r>
              <a:rPr lang="en-US" dirty="0" smtClean="0">
                <a:solidFill>
                  <a:schemeClr val="bg1"/>
                </a:solidFill>
              </a:rPr>
              <a:t>).</a:t>
            </a:r>
          </a:p>
          <a:p>
            <a:pPr marL="0" indent="0">
              <a:buNone/>
            </a:pPr>
            <a:endParaRPr lang="en-US" dirty="0">
              <a:solidFill>
                <a:schemeClr val="bg1"/>
              </a:solidFill>
            </a:endParaRPr>
          </a:p>
          <a:p>
            <a:r>
              <a:rPr lang="en-US" dirty="0">
                <a:solidFill>
                  <a:schemeClr val="bg1"/>
                </a:solidFill>
              </a:rPr>
              <a:t>If you claim your profile on social media sites like LinkedIn and </a:t>
            </a:r>
            <a:r>
              <a:rPr lang="en-US" dirty="0" err="1" smtClean="0">
                <a:solidFill>
                  <a:schemeClr val="bg1"/>
                </a:solidFill>
              </a:rPr>
              <a:t>Avvo</a:t>
            </a:r>
            <a:r>
              <a:rPr lang="en-US" dirty="0" smtClean="0">
                <a:solidFill>
                  <a:schemeClr val="bg1"/>
                </a:solidFill>
              </a:rPr>
              <a:t>, </a:t>
            </a:r>
            <a:r>
              <a:rPr lang="en-US" dirty="0">
                <a:solidFill>
                  <a:schemeClr val="bg1"/>
                </a:solidFill>
              </a:rPr>
              <a:t>you must ensure that all information conforms to the ethics rules. </a:t>
            </a:r>
          </a:p>
          <a:p>
            <a:pPr lvl="1"/>
            <a:endParaRPr lang="en-US" dirty="0"/>
          </a:p>
          <a:p>
            <a:pPr marL="457200" lvl="1" indent="0">
              <a:buNone/>
            </a:pPr>
            <a:r>
              <a:rPr lang="en-US" sz="1000" dirty="0">
                <a:solidFill>
                  <a:srgbClr val="FF0000"/>
                </a:solidFill>
              </a:rPr>
              <a:t>Source:  </a:t>
            </a:r>
            <a:r>
              <a:rPr lang="en-US" sz="1000" b="1" dirty="0">
                <a:solidFill>
                  <a:srgbClr val="FF0000"/>
                </a:solidFill>
              </a:rPr>
              <a:t>10 Tips for Avoiding Ethical Lapses When Using Social Media (</a:t>
            </a:r>
            <a:r>
              <a:rPr lang="en-US" sz="1000" b="1" dirty="0">
                <a:solidFill>
                  <a:srgbClr val="FF0000"/>
                </a:solidFill>
                <a:hlinkClick r:id="rId2"/>
              </a:rPr>
              <a:t>https://www.americanbar.org/publications/blt/2014/01/03_harvey.html</a:t>
            </a:r>
            <a:r>
              <a:rPr lang="en-US" sz="1000" b="1" dirty="0">
                <a:solidFill>
                  <a:srgbClr val="FF0000"/>
                </a:solidFill>
              </a:rPr>
              <a:t>). </a:t>
            </a:r>
            <a:endParaRPr lang="en-US" sz="1000" dirty="0">
              <a:solidFill>
                <a:srgbClr val="FF0000"/>
              </a:solidFill>
            </a:endParaRP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6</a:t>
            </a:fld>
            <a:endParaRPr lang="en-US"/>
          </a:p>
        </p:txBody>
      </p:sp>
    </p:spTree>
    <p:extLst>
      <p:ext uri="{BB962C8B-B14F-4D97-AF65-F5344CB8AC3E}">
        <p14:creationId xmlns:p14="http://schemas.microsoft.com/office/powerpoint/2010/main" val="379569601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714501"/>
            <a:ext cx="8534400" cy="1323439"/>
          </a:xfrm>
          <a:prstGeom prst="rect">
            <a:avLst/>
          </a:prstGeom>
        </p:spPr>
        <p:txBody>
          <a:bodyPr wrap="square">
            <a:spAutoFit/>
          </a:bodyPr>
          <a:lstStyle/>
          <a:p>
            <a:pPr algn="ctr"/>
            <a:r>
              <a:rPr lang="en-US" sz="4000" b="1" i="1" dirty="0" smtClean="0">
                <a:solidFill>
                  <a:schemeClr val="bg1"/>
                </a:solidFill>
              </a:rPr>
              <a:t>Navigating Limited Representation Engagements</a:t>
            </a:r>
            <a:endParaRPr lang="en-US" sz="4000" dirty="0">
              <a:solidFill>
                <a:schemeClr val="bg1"/>
              </a:solidFill>
            </a:endParaRPr>
          </a:p>
        </p:txBody>
      </p:sp>
    </p:spTree>
    <p:extLst>
      <p:ext uri="{BB962C8B-B14F-4D97-AF65-F5344CB8AC3E}">
        <p14:creationId xmlns:p14="http://schemas.microsoft.com/office/powerpoint/2010/main" val="10430525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6781800" cy="821532"/>
          </a:xfrm>
        </p:spPr>
        <p:txBody>
          <a:bodyPr>
            <a:normAutofit fontScale="90000"/>
          </a:bodyPr>
          <a:lstStyle/>
          <a:p>
            <a:r>
              <a:rPr lang="en-US" dirty="0">
                <a:solidFill>
                  <a:schemeClr val="bg1"/>
                </a:solidFill>
              </a:rPr>
              <a:t>Unbundled Legal Services &amp; Limited Scope Representation</a:t>
            </a:r>
          </a:p>
        </p:txBody>
      </p:sp>
      <p:sp>
        <p:nvSpPr>
          <p:cNvPr id="3" name="Content Placeholder 2"/>
          <p:cNvSpPr>
            <a:spLocks noGrp="1"/>
          </p:cNvSpPr>
          <p:nvPr>
            <p:ph idx="1"/>
          </p:nvPr>
        </p:nvSpPr>
        <p:spPr>
          <a:xfrm>
            <a:off x="457200" y="1657350"/>
            <a:ext cx="8077200" cy="3383757"/>
          </a:xfrm>
        </p:spPr>
        <p:txBody>
          <a:bodyPr>
            <a:normAutofit lnSpcReduction="10000"/>
          </a:bodyPr>
          <a:lstStyle/>
          <a:p>
            <a:r>
              <a:rPr lang="en-US" sz="2400" dirty="0">
                <a:solidFill>
                  <a:schemeClr val="bg1"/>
                </a:solidFill>
              </a:rPr>
              <a:t>In 2002, the ABA modified Rule 1.2 of the Rules of Professional Conduct to make it ethical for attorneys to limit the scope of their representation. </a:t>
            </a:r>
            <a:endParaRPr lang="en-US" sz="2400" dirty="0" smtClean="0">
              <a:solidFill>
                <a:schemeClr val="bg1"/>
              </a:solidFill>
            </a:endParaRPr>
          </a:p>
          <a:p>
            <a:r>
              <a:rPr lang="en-US" sz="2400" dirty="0" smtClean="0">
                <a:solidFill>
                  <a:schemeClr val="bg1"/>
                </a:solidFill>
              </a:rPr>
              <a:t>The </a:t>
            </a:r>
            <a:r>
              <a:rPr lang="en-US" sz="2400" dirty="0">
                <a:solidFill>
                  <a:schemeClr val="bg1"/>
                </a:solidFill>
              </a:rPr>
              <a:t>reasons for this change </a:t>
            </a:r>
            <a:r>
              <a:rPr lang="en-US" sz="2400" dirty="0" smtClean="0">
                <a:solidFill>
                  <a:schemeClr val="bg1"/>
                </a:solidFill>
              </a:rPr>
              <a:t>were: </a:t>
            </a:r>
          </a:p>
          <a:p>
            <a:pPr marL="914400" lvl="1" indent="-457200">
              <a:buFont typeface="+mj-lt"/>
              <a:buAutoNum type="arabicPeriod"/>
            </a:pPr>
            <a:r>
              <a:rPr lang="en-US" sz="2000" dirty="0" smtClean="0">
                <a:solidFill>
                  <a:schemeClr val="bg1"/>
                </a:solidFill>
              </a:rPr>
              <a:t>Transactional </a:t>
            </a:r>
            <a:r>
              <a:rPr lang="en-US" sz="2000" dirty="0">
                <a:solidFill>
                  <a:schemeClr val="bg1"/>
                </a:solidFill>
              </a:rPr>
              <a:t>attorneys were already offering unbundled legal </a:t>
            </a:r>
            <a:r>
              <a:rPr lang="en-US" sz="2000" dirty="0" smtClean="0">
                <a:solidFill>
                  <a:schemeClr val="bg1"/>
                </a:solidFill>
              </a:rPr>
              <a:t>services.</a:t>
            </a:r>
          </a:p>
          <a:p>
            <a:pPr marL="914400" lvl="1" indent="-457200">
              <a:buFont typeface="+mj-lt"/>
              <a:buAutoNum type="arabicPeriod"/>
            </a:pPr>
            <a:r>
              <a:rPr lang="en-US" sz="2000" dirty="0" smtClean="0">
                <a:solidFill>
                  <a:schemeClr val="bg1"/>
                </a:solidFill>
              </a:rPr>
              <a:t>Expansion </a:t>
            </a:r>
            <a:r>
              <a:rPr lang="en-US" sz="2000" dirty="0">
                <a:solidFill>
                  <a:schemeClr val="bg1"/>
                </a:solidFill>
              </a:rPr>
              <a:t>of the availability of legal services to moderate income people was necessary. </a:t>
            </a:r>
            <a:endParaRPr lang="en-US" sz="2000" dirty="0">
              <a:solidFill>
                <a:schemeClr val="bg1"/>
              </a:solidFill>
            </a:endParaRPr>
          </a:p>
          <a:p>
            <a:pPr marL="57150" indent="0">
              <a:buNone/>
            </a:pPr>
            <a:r>
              <a:rPr lang="en-US" sz="1500" i="1" dirty="0" smtClean="0">
                <a:solidFill>
                  <a:schemeClr val="bg1"/>
                </a:solidFill>
              </a:rPr>
              <a:t>Resource: </a:t>
            </a:r>
            <a:r>
              <a:rPr lang="en-US" sz="1500" dirty="0" smtClean="0">
                <a:solidFill>
                  <a:schemeClr val="bg1"/>
                </a:solidFill>
              </a:rPr>
              <a:t>Handbook </a:t>
            </a:r>
            <a:r>
              <a:rPr lang="en-US" sz="1500" dirty="0">
                <a:solidFill>
                  <a:schemeClr val="bg1"/>
                </a:solidFill>
              </a:rPr>
              <a:t>on Limited Scope Legal Assistance, A Report of the Modest Means Taskforce, American Bar Association, Section of Litigation </a:t>
            </a:r>
          </a:p>
          <a:p>
            <a:pPr marL="457200" lvl="1" indent="0">
              <a:buNone/>
            </a:pPr>
            <a:endParaRPr lang="en-US" sz="2000" dirty="0" smtClean="0">
              <a:solidFill>
                <a:schemeClr val="bg1"/>
              </a:solidFill>
            </a:endParaRP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8</a:t>
            </a:fld>
            <a:endParaRPr lang="en-US"/>
          </a:p>
        </p:txBody>
      </p:sp>
    </p:spTree>
    <p:extLst>
      <p:ext uri="{BB962C8B-B14F-4D97-AF65-F5344CB8AC3E}">
        <p14:creationId xmlns:p14="http://schemas.microsoft.com/office/powerpoint/2010/main" val="181029715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082"/>
            <a:ext cx="8229600" cy="3826668"/>
          </a:xfrm>
        </p:spPr>
        <p:txBody>
          <a:bodyPr>
            <a:normAutofit fontScale="70000" lnSpcReduction="20000"/>
          </a:bodyPr>
          <a:lstStyle/>
          <a:p>
            <a:endParaRPr lang="en-US" dirty="0">
              <a:solidFill>
                <a:schemeClr val="bg1"/>
              </a:solidFill>
            </a:endParaRPr>
          </a:p>
          <a:p>
            <a:r>
              <a:rPr lang="en-US" dirty="0">
                <a:solidFill>
                  <a:schemeClr val="bg1"/>
                </a:solidFill>
              </a:rPr>
              <a:t>To determine whether an offer of unbundled legal services complies with the ethics rules, the attorney must </a:t>
            </a:r>
            <a:endParaRPr lang="en-US" dirty="0" smtClean="0">
              <a:solidFill>
                <a:schemeClr val="bg1"/>
              </a:solidFill>
            </a:endParaRPr>
          </a:p>
          <a:p>
            <a:pPr marL="971550" lvl="1" indent="-514350">
              <a:buFont typeface="+mj-lt"/>
              <a:buAutoNum type="arabicPeriod"/>
            </a:pPr>
            <a:r>
              <a:rPr lang="en-US" dirty="0" smtClean="0">
                <a:solidFill>
                  <a:schemeClr val="bg1"/>
                </a:solidFill>
              </a:rPr>
              <a:t>Consider </a:t>
            </a:r>
            <a:r>
              <a:rPr lang="en-US" dirty="0">
                <a:solidFill>
                  <a:schemeClr val="bg1"/>
                </a:solidFill>
              </a:rPr>
              <a:t>the reasonableness of the offered </a:t>
            </a:r>
            <a:r>
              <a:rPr lang="en-US" dirty="0" smtClean="0">
                <a:solidFill>
                  <a:schemeClr val="bg1"/>
                </a:solidFill>
              </a:rPr>
              <a:t>terms.</a:t>
            </a:r>
          </a:p>
          <a:p>
            <a:pPr marL="971550" lvl="1" indent="-514350">
              <a:buFont typeface="+mj-lt"/>
              <a:buAutoNum type="arabicPeriod"/>
            </a:pPr>
            <a:r>
              <a:rPr lang="en-US" dirty="0" smtClean="0">
                <a:solidFill>
                  <a:schemeClr val="bg1"/>
                </a:solidFill>
              </a:rPr>
              <a:t>Obtain </a:t>
            </a:r>
            <a:r>
              <a:rPr lang="en-US" dirty="0">
                <a:solidFill>
                  <a:schemeClr val="bg1"/>
                </a:solidFill>
              </a:rPr>
              <a:t>informed consent from the client. </a:t>
            </a:r>
            <a:endParaRPr lang="en-US" dirty="0" smtClean="0">
              <a:solidFill>
                <a:schemeClr val="bg1"/>
              </a:solidFill>
            </a:endParaRPr>
          </a:p>
          <a:p>
            <a:r>
              <a:rPr lang="en-US" dirty="0" smtClean="0">
                <a:solidFill>
                  <a:schemeClr val="bg1"/>
                </a:solidFill>
              </a:rPr>
              <a:t>Other </a:t>
            </a:r>
            <a:r>
              <a:rPr lang="en-US" dirty="0">
                <a:solidFill>
                  <a:schemeClr val="bg1"/>
                </a:solidFill>
              </a:rPr>
              <a:t>important aspects to consider when offering unbundled legal services </a:t>
            </a:r>
            <a:r>
              <a:rPr lang="en-US" dirty="0" smtClean="0">
                <a:solidFill>
                  <a:schemeClr val="bg1"/>
                </a:solidFill>
              </a:rPr>
              <a:t>are:</a:t>
            </a:r>
          </a:p>
          <a:p>
            <a:pPr lvl="1"/>
            <a:r>
              <a:rPr lang="en-US" dirty="0" smtClean="0">
                <a:solidFill>
                  <a:schemeClr val="bg1"/>
                </a:solidFill>
              </a:rPr>
              <a:t>Client </a:t>
            </a:r>
            <a:r>
              <a:rPr lang="en-US" dirty="0">
                <a:solidFill>
                  <a:schemeClr val="bg1"/>
                </a:solidFill>
              </a:rPr>
              <a:t>selection (e.g</a:t>
            </a:r>
            <a:r>
              <a:rPr lang="en-US" dirty="0" smtClean="0">
                <a:solidFill>
                  <a:schemeClr val="bg1"/>
                </a:solidFill>
              </a:rPr>
              <a:t>., </a:t>
            </a:r>
            <a:r>
              <a:rPr lang="en-US" dirty="0">
                <a:solidFill>
                  <a:schemeClr val="bg1"/>
                </a:solidFill>
              </a:rPr>
              <a:t>most sophisticated clients will not want unbundled legal services</a:t>
            </a:r>
            <a:r>
              <a:rPr lang="en-US" dirty="0" smtClean="0">
                <a:solidFill>
                  <a:schemeClr val="bg1"/>
                </a:solidFill>
              </a:rPr>
              <a:t>). </a:t>
            </a:r>
          </a:p>
          <a:p>
            <a:pPr lvl="1"/>
            <a:r>
              <a:rPr lang="en-US" dirty="0">
                <a:solidFill>
                  <a:schemeClr val="bg1"/>
                </a:solidFill>
              </a:rPr>
              <a:t>E</a:t>
            </a:r>
            <a:r>
              <a:rPr lang="en-US" dirty="0" smtClean="0">
                <a:solidFill>
                  <a:schemeClr val="bg1"/>
                </a:solidFill>
              </a:rPr>
              <a:t>ffectiveness </a:t>
            </a:r>
            <a:r>
              <a:rPr lang="en-US" dirty="0">
                <a:solidFill>
                  <a:schemeClr val="bg1"/>
                </a:solidFill>
              </a:rPr>
              <a:t>in representing clients in a particular matter (e.g</a:t>
            </a:r>
            <a:r>
              <a:rPr lang="en-US" dirty="0" smtClean="0">
                <a:solidFill>
                  <a:schemeClr val="bg1"/>
                </a:solidFill>
              </a:rPr>
              <a:t>., </a:t>
            </a:r>
            <a:r>
              <a:rPr lang="en-US" dirty="0">
                <a:solidFill>
                  <a:schemeClr val="bg1"/>
                </a:solidFill>
              </a:rPr>
              <a:t>full pro-bono services may allow the attorney to more effectively represent clients).</a:t>
            </a:r>
          </a:p>
          <a:p>
            <a:endParaRPr lang="en-US" dirty="0">
              <a:solidFill>
                <a:schemeClr val="bg1"/>
              </a:solidFill>
            </a:endParaRPr>
          </a:p>
        </p:txBody>
      </p:sp>
      <p:sp>
        <p:nvSpPr>
          <p:cNvPr id="4" name="Footer Placeholder 3"/>
          <p:cNvSpPr>
            <a:spLocks noGrp="1"/>
          </p:cNvSpPr>
          <p:nvPr>
            <p:ph type="ftr" sz="quarter" idx="11"/>
          </p:nvPr>
        </p:nvSpPr>
        <p:spPr/>
        <p:txBody>
          <a:bodyPr/>
          <a:lstStyle/>
          <a:p>
            <a:r>
              <a:rPr lang="en-US"/>
              <a:t>© 2016 AILA D.C. Chapter Fall Conference</a:t>
            </a:r>
          </a:p>
        </p:txBody>
      </p:sp>
      <p:sp>
        <p:nvSpPr>
          <p:cNvPr id="5" name="Slide Number Placeholder 4"/>
          <p:cNvSpPr>
            <a:spLocks noGrp="1"/>
          </p:cNvSpPr>
          <p:nvPr>
            <p:ph type="sldNum" sz="quarter" idx="12"/>
          </p:nvPr>
        </p:nvSpPr>
        <p:spPr/>
        <p:txBody>
          <a:bodyPr/>
          <a:lstStyle/>
          <a:p>
            <a:fld id="{8936068A-57D9-4A6F-9F50-FC727D52F511}" type="slidenum">
              <a:rPr lang="en-US" smtClean="0"/>
              <a:pPr/>
              <a:t>9</a:t>
            </a:fld>
            <a:endParaRPr lang="en-US"/>
          </a:p>
        </p:txBody>
      </p:sp>
      <p:sp>
        <p:nvSpPr>
          <p:cNvPr id="6" name="Title 1"/>
          <p:cNvSpPr txBox="1">
            <a:spLocks/>
          </p:cNvSpPr>
          <p:nvPr/>
        </p:nvSpPr>
        <p:spPr>
          <a:xfrm>
            <a:off x="1524000" y="590550"/>
            <a:ext cx="6781800" cy="8215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a:solidFill>
                  <a:schemeClr val="bg1"/>
                </a:solidFill>
              </a:rPr>
              <a:t>Unbundled Legal Services &amp; Limited Scope Representation</a:t>
            </a:r>
          </a:p>
        </p:txBody>
      </p:sp>
    </p:spTree>
    <p:extLst>
      <p:ext uri="{BB962C8B-B14F-4D97-AF65-F5344CB8AC3E}">
        <p14:creationId xmlns:p14="http://schemas.microsoft.com/office/powerpoint/2010/main" val="45059663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17929"/>
  <p:tag name="AS_OS" val="Microsoft Windows NT 6.1.7601 Service Pack 1"/>
  <p:tag name="AS_RELEASE_DATE" val="2014.09.03"/>
  <p:tag name="AS_TITLE" val="Aspose.Slides for .NET 4.0"/>
  <p:tag name="AS_VERSION" val="14.7.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1525</Words>
  <Application>Microsoft Office PowerPoint</Application>
  <PresentationFormat>On-screen Show (16:9)</PresentationFormat>
  <Paragraphs>140</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PowerPoint Presentation</vt:lpstr>
      <vt:lpstr>PowerPoint Presentation</vt:lpstr>
      <vt:lpstr>Legal Ethics &amp; Social Media</vt:lpstr>
      <vt:lpstr>Legal Ethics &amp; Social Media</vt:lpstr>
      <vt:lpstr>Legal Ethics &amp; Social Media</vt:lpstr>
      <vt:lpstr>Legal Ethics &amp; Social Media</vt:lpstr>
      <vt:lpstr>PowerPoint Presentation</vt:lpstr>
      <vt:lpstr>Unbundled Legal Services &amp; Limited Scope Representation</vt:lpstr>
      <vt:lpstr>PowerPoint Presentation</vt:lpstr>
      <vt:lpstr>PowerPoint Presentation</vt:lpstr>
      <vt:lpstr>PowerPoint Presentation</vt:lpstr>
      <vt:lpstr>PowerPoint Presentation</vt:lpstr>
      <vt:lpstr>Dual Representation</vt:lpstr>
      <vt:lpstr>PowerPoint Presentation</vt:lpstr>
      <vt:lpstr>What Clients Need to Know</vt:lpstr>
      <vt:lpstr>Potential Conflicts – Must Be Disclosed</vt:lpstr>
      <vt:lpstr>Rules on Conflicts Waivers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 &amp; 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1601-01-01T00:00:00Z</dcterms:created>
  <dcterms:modified xsi:type="dcterms:W3CDTF">2017-09-14T16:50:57Z</dcterms:modified>
</cp:coreProperties>
</file>