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7" r:id="rId2"/>
    <p:sldId id="272" r:id="rId3"/>
    <p:sldId id="271" r:id="rId4"/>
    <p:sldId id="258" r:id="rId5"/>
    <p:sldId id="256" r:id="rId6"/>
    <p:sldId id="257" r:id="rId7"/>
    <p:sldId id="265" r:id="rId8"/>
    <p:sldId id="263" r:id="rId9"/>
    <p:sldId id="261" r:id="rId10"/>
    <p:sldId id="264" r:id="rId11"/>
    <p:sldId id="260" r:id="rId12"/>
    <p:sldId id="266" r:id="rId13"/>
    <p:sldId id="259" r:id="rId14"/>
    <p:sldId id="270" r:id="rId15"/>
    <p:sldId id="262"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notesViewPr>
    <p:cSldViewPr snapToGrid="0">
      <p:cViewPr varScale="1">
        <p:scale>
          <a:sx n="66" d="100"/>
          <a:sy n="66" d="100"/>
        </p:scale>
        <p:origin x="313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23A673-E241-4FF2-8512-498A1545D05B}" type="datetimeFigureOut">
              <a:rPr lang="en-US" smtClean="0"/>
              <a:t>11/1/2017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186CF-37D3-42C9-8E9B-DDBD9965B974}" type="slidenum">
              <a:rPr lang="en-US" smtClean="0"/>
              <a:t>‹#›</a:t>
            </a:fld>
            <a:endParaRPr lang="en-US" dirty="0"/>
          </a:p>
        </p:txBody>
      </p:sp>
    </p:spTree>
    <p:extLst>
      <p:ext uri="{BB962C8B-B14F-4D97-AF65-F5344CB8AC3E}">
        <p14:creationId xmlns:p14="http://schemas.microsoft.com/office/powerpoint/2010/main" val="747896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your project and type of entity will determine the method for vendor selection. </a:t>
            </a:r>
          </a:p>
          <a:p>
            <a:endParaRPr lang="en-US" dirty="0"/>
          </a:p>
          <a:p>
            <a:r>
              <a:rPr lang="en-US" dirty="0"/>
              <a:t>Multi-million dollar projects should have RFP.</a:t>
            </a:r>
          </a:p>
          <a:p>
            <a:r>
              <a:rPr lang="en-US" dirty="0"/>
              <a:t>Small projects such as new website design should have direct vendor contact.</a:t>
            </a:r>
          </a:p>
          <a:p>
            <a:endParaRPr lang="en-US" dirty="0"/>
          </a:p>
        </p:txBody>
      </p:sp>
      <p:sp>
        <p:nvSpPr>
          <p:cNvPr id="4" name="Slide Number Placeholder 3"/>
          <p:cNvSpPr>
            <a:spLocks noGrp="1"/>
          </p:cNvSpPr>
          <p:nvPr>
            <p:ph type="sldNum" sz="quarter" idx="10"/>
          </p:nvPr>
        </p:nvSpPr>
        <p:spPr/>
        <p:txBody>
          <a:bodyPr/>
          <a:lstStyle/>
          <a:p>
            <a:fld id="{5A4186CF-37D3-42C9-8E9B-DDBD9965B974}" type="slidenum">
              <a:rPr lang="en-US" smtClean="0"/>
              <a:t>5</a:t>
            </a:fld>
            <a:endParaRPr lang="en-US" dirty="0"/>
          </a:p>
        </p:txBody>
      </p:sp>
    </p:spTree>
    <p:extLst>
      <p:ext uri="{BB962C8B-B14F-4D97-AF65-F5344CB8AC3E}">
        <p14:creationId xmlns:p14="http://schemas.microsoft.com/office/powerpoint/2010/main" val="148084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77925"/>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186CF-37D3-42C9-8E9B-DDBD9965B974}" type="slidenum">
              <a:rPr lang="en-US" smtClean="0"/>
              <a:t>6</a:t>
            </a:fld>
            <a:endParaRPr lang="en-US" dirty="0"/>
          </a:p>
        </p:txBody>
      </p:sp>
    </p:spTree>
    <p:extLst>
      <p:ext uri="{BB962C8B-B14F-4D97-AF65-F5344CB8AC3E}">
        <p14:creationId xmlns:p14="http://schemas.microsoft.com/office/powerpoint/2010/main" val="1866750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186CF-37D3-42C9-8E9B-DDBD9965B974}" type="slidenum">
              <a:rPr lang="en-US" smtClean="0"/>
              <a:t>8</a:t>
            </a:fld>
            <a:endParaRPr lang="en-US" dirty="0"/>
          </a:p>
        </p:txBody>
      </p:sp>
    </p:spTree>
    <p:extLst>
      <p:ext uri="{BB962C8B-B14F-4D97-AF65-F5344CB8AC3E}">
        <p14:creationId xmlns:p14="http://schemas.microsoft.com/office/powerpoint/2010/main" val="19844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345460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323127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83507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919529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21753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2376251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4055075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148264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374494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1506563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4272829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1105172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330881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396945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108496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760732-F8BA-425E-9C29-A0A096567B20}" type="datetimeFigureOut">
              <a:rPr lang="en-US" smtClean="0"/>
              <a:t>11/1/2017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6134616-6DE0-4A20-B012-17D8D96AEC50}" type="slidenum">
              <a:rPr lang="en-US" smtClean="0"/>
              <a:t>‹#›</a:t>
            </a:fld>
            <a:endParaRPr lang="en-US" dirty="0"/>
          </a:p>
        </p:txBody>
      </p:sp>
    </p:spTree>
    <p:extLst>
      <p:ext uri="{BB962C8B-B14F-4D97-AF65-F5344CB8AC3E}">
        <p14:creationId xmlns:p14="http://schemas.microsoft.com/office/powerpoint/2010/main" val="103546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760732-F8BA-425E-9C29-A0A096567B20}" type="datetimeFigureOut">
              <a:rPr lang="en-US" smtClean="0"/>
              <a:t>11/1/2017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6134616-6DE0-4A20-B012-17D8D96AEC50}" type="slidenum">
              <a:rPr lang="en-US" smtClean="0"/>
              <a:t>‹#›</a:t>
            </a:fld>
            <a:endParaRPr lang="en-US" dirty="0"/>
          </a:p>
        </p:txBody>
      </p:sp>
    </p:spTree>
    <p:extLst>
      <p:ext uri="{BB962C8B-B14F-4D97-AF65-F5344CB8AC3E}">
        <p14:creationId xmlns:p14="http://schemas.microsoft.com/office/powerpoint/2010/main" val="2937899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yimmigration.com/"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hyperlink" Target="http://www.klinkeimmigration.com/"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20DF8-CC6A-490D-8ABD-B417730A2FF9}"/>
              </a:ext>
            </a:extLst>
          </p:cNvPr>
          <p:cNvSpPr>
            <a:spLocks noGrp="1"/>
          </p:cNvSpPr>
          <p:nvPr>
            <p:ph type="ctrTitle"/>
          </p:nvPr>
        </p:nvSpPr>
        <p:spPr>
          <a:xfrm>
            <a:off x="1507067" y="1659816"/>
            <a:ext cx="7766936" cy="1646302"/>
          </a:xfrm>
        </p:spPr>
        <p:txBody>
          <a:bodyPr/>
          <a:lstStyle/>
          <a:p>
            <a:r>
              <a:rPr lang="en-US" dirty="0"/>
              <a:t>Managing Financials</a:t>
            </a:r>
          </a:p>
        </p:txBody>
      </p:sp>
      <p:sp>
        <p:nvSpPr>
          <p:cNvPr id="3" name="Subtitle 2">
            <a:extLst>
              <a:ext uri="{FF2B5EF4-FFF2-40B4-BE49-F238E27FC236}">
                <a16:creationId xmlns:a16="http://schemas.microsoft.com/office/drawing/2014/main" id="{A27D0BD0-F0D2-473E-BFB2-54B739DF1A15}"/>
              </a:ext>
            </a:extLst>
          </p:cNvPr>
          <p:cNvSpPr>
            <a:spLocks noGrp="1"/>
          </p:cNvSpPr>
          <p:nvPr>
            <p:ph type="subTitle" idx="1"/>
          </p:nvPr>
        </p:nvSpPr>
        <p:spPr/>
        <p:txBody>
          <a:bodyPr>
            <a:noAutofit/>
          </a:bodyPr>
          <a:lstStyle/>
          <a:p>
            <a:r>
              <a:rPr lang="en-US" sz="1400" dirty="0"/>
              <a:t>Presented by: </a:t>
            </a:r>
          </a:p>
          <a:p>
            <a:r>
              <a:rPr lang="en-US" sz="1400" dirty="0"/>
              <a:t>Becki L. Young, Esq., Hammond Young Immigration Law, LLC</a:t>
            </a:r>
          </a:p>
          <a:p>
            <a:r>
              <a:rPr lang="en-US" sz="1400" dirty="0"/>
              <a:t>Tracie L. Klinke, Esq., Klinke Immigration, LLC</a:t>
            </a:r>
          </a:p>
          <a:p>
            <a:endParaRPr lang="en-US" sz="1400" dirty="0"/>
          </a:p>
          <a:p>
            <a:r>
              <a:rPr lang="en-US" sz="1400" dirty="0"/>
              <a:t>November 11, 2017</a:t>
            </a:r>
          </a:p>
        </p:txBody>
      </p:sp>
    </p:spTree>
    <p:extLst>
      <p:ext uri="{BB962C8B-B14F-4D97-AF65-F5344CB8AC3E}">
        <p14:creationId xmlns:p14="http://schemas.microsoft.com/office/powerpoint/2010/main" val="936109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19C9-42EC-4851-B4C5-7A7078669D90}"/>
              </a:ext>
            </a:extLst>
          </p:cNvPr>
          <p:cNvSpPr>
            <a:spLocks noGrp="1"/>
          </p:cNvSpPr>
          <p:nvPr>
            <p:ph type="title"/>
          </p:nvPr>
        </p:nvSpPr>
        <p:spPr/>
        <p:txBody>
          <a:bodyPr/>
          <a:lstStyle/>
          <a:p>
            <a:r>
              <a:rPr lang="en-US" dirty="0"/>
              <a:t>Financial Management Software:</a:t>
            </a:r>
            <a:br>
              <a:rPr lang="en-US" dirty="0"/>
            </a:br>
            <a:r>
              <a:rPr lang="en-US" dirty="0"/>
              <a:t>	</a:t>
            </a:r>
            <a:r>
              <a:rPr lang="en-US" sz="3600" dirty="0"/>
              <a:t>Accounting Software</a:t>
            </a:r>
          </a:p>
        </p:txBody>
      </p:sp>
      <p:sp>
        <p:nvSpPr>
          <p:cNvPr id="3" name="Content Placeholder 2">
            <a:extLst>
              <a:ext uri="{FF2B5EF4-FFF2-40B4-BE49-F238E27FC236}">
                <a16:creationId xmlns:a16="http://schemas.microsoft.com/office/drawing/2014/main" id="{65C25AE8-0053-4FD2-B0BA-016E3D2A9667}"/>
              </a:ext>
            </a:extLst>
          </p:cNvPr>
          <p:cNvSpPr>
            <a:spLocks noGrp="1"/>
          </p:cNvSpPr>
          <p:nvPr>
            <p:ph idx="1"/>
          </p:nvPr>
        </p:nvSpPr>
        <p:spPr/>
        <p:txBody>
          <a:bodyPr>
            <a:normAutofit/>
          </a:bodyPr>
          <a:lstStyle/>
          <a:p>
            <a:r>
              <a:rPr lang="en-US" sz="1700" dirty="0"/>
              <a:t>Profit and Loss Statements –Shows net income</a:t>
            </a:r>
          </a:p>
          <a:p>
            <a:r>
              <a:rPr lang="en-US" sz="1700" dirty="0"/>
              <a:t>Financial Benchmarking</a:t>
            </a:r>
          </a:p>
          <a:p>
            <a:pPr lvl="1"/>
            <a:r>
              <a:rPr lang="en-US" dirty="0"/>
              <a:t>Cash Management – Crucial for small law firm</a:t>
            </a:r>
          </a:p>
          <a:p>
            <a:pPr lvl="2"/>
            <a:r>
              <a:rPr lang="en-US" dirty="0"/>
              <a:t>Cash is what you have on hand to keep your business running.</a:t>
            </a:r>
          </a:p>
          <a:p>
            <a:pPr lvl="2"/>
            <a:r>
              <a:rPr lang="en-US" dirty="0"/>
              <a:t>Most small law firms operate on a cash basis, accounting for cash as it comes in and goes out of the Operating Account. Larger law firms maintain both cash and accrual records. </a:t>
            </a:r>
          </a:p>
          <a:p>
            <a:pPr lvl="1"/>
            <a:r>
              <a:rPr lang="en-US" dirty="0"/>
              <a:t>Profitability –Assets minus Liabilities</a:t>
            </a:r>
          </a:p>
          <a:p>
            <a:pPr lvl="2"/>
            <a:r>
              <a:rPr lang="en-US" dirty="0"/>
              <a:t>Profitability is the value of the firm</a:t>
            </a:r>
          </a:p>
          <a:p>
            <a:pPr lvl="1"/>
            <a:r>
              <a:rPr lang="en-US" dirty="0"/>
              <a:t>Budget development and tracking</a:t>
            </a:r>
          </a:p>
          <a:p>
            <a:pPr lvl="2"/>
            <a:r>
              <a:rPr lang="en-US" dirty="0"/>
              <a:t>Ensures positive cash management and helps to build profitability</a:t>
            </a:r>
          </a:p>
          <a:p>
            <a:pPr marL="457200" lvl="1" indent="0">
              <a:buNone/>
            </a:pPr>
            <a:r>
              <a:rPr lang="en-US" dirty="0"/>
              <a:t>You can't spend profit; you can only spend cash.</a:t>
            </a:r>
          </a:p>
        </p:txBody>
      </p:sp>
    </p:spTree>
    <p:extLst>
      <p:ext uri="{BB962C8B-B14F-4D97-AF65-F5344CB8AC3E}">
        <p14:creationId xmlns:p14="http://schemas.microsoft.com/office/powerpoint/2010/main" val="3104721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E3A9-03AD-490C-BE8E-BC5652DCFA74}"/>
              </a:ext>
            </a:extLst>
          </p:cNvPr>
          <p:cNvSpPr>
            <a:spLocks noGrp="1"/>
          </p:cNvSpPr>
          <p:nvPr>
            <p:ph type="title"/>
          </p:nvPr>
        </p:nvSpPr>
        <p:spPr/>
        <p:txBody>
          <a:bodyPr/>
          <a:lstStyle/>
          <a:p>
            <a:r>
              <a:rPr lang="en-US" dirty="0"/>
              <a:t>Keeping Track of Monthly Expenditures</a:t>
            </a:r>
            <a:br>
              <a:rPr lang="en-US" dirty="0"/>
            </a:br>
            <a:endParaRPr lang="en-US" dirty="0"/>
          </a:p>
        </p:txBody>
      </p:sp>
      <p:sp>
        <p:nvSpPr>
          <p:cNvPr id="3" name="Content Placeholder 2">
            <a:extLst>
              <a:ext uri="{FF2B5EF4-FFF2-40B4-BE49-F238E27FC236}">
                <a16:creationId xmlns:a16="http://schemas.microsoft.com/office/drawing/2014/main" id="{9DF9C56A-A4EC-484F-9772-36A59C313BF1}"/>
              </a:ext>
            </a:extLst>
          </p:cNvPr>
          <p:cNvSpPr>
            <a:spLocks noGrp="1"/>
          </p:cNvSpPr>
          <p:nvPr>
            <p:ph idx="1"/>
          </p:nvPr>
        </p:nvSpPr>
        <p:spPr>
          <a:xfrm>
            <a:off x="677334" y="1930400"/>
            <a:ext cx="8596668" cy="4638963"/>
          </a:xfrm>
        </p:spPr>
        <p:txBody>
          <a:bodyPr>
            <a:normAutofit/>
          </a:bodyPr>
          <a:lstStyle/>
          <a:p>
            <a:r>
              <a:rPr lang="en-US" dirty="0"/>
              <a:t>Budget Development</a:t>
            </a:r>
          </a:p>
          <a:p>
            <a:pPr lvl="1"/>
            <a:r>
              <a:rPr lang="en-US" dirty="0"/>
              <a:t>Establish goals – Billable income targets </a:t>
            </a:r>
          </a:p>
          <a:p>
            <a:pPr lvl="1"/>
            <a:r>
              <a:rPr lang="en-US" dirty="0"/>
              <a:t>Break down expenses by category – Be realistic; what is the expense needed to accomplish goals</a:t>
            </a:r>
          </a:p>
          <a:p>
            <a:pPr lvl="2"/>
            <a:r>
              <a:rPr lang="en-US" dirty="0"/>
              <a:t>Payroll</a:t>
            </a:r>
          </a:p>
          <a:p>
            <a:pPr lvl="2"/>
            <a:r>
              <a:rPr lang="en-US" dirty="0"/>
              <a:t>Hardware/Software</a:t>
            </a:r>
          </a:p>
          <a:p>
            <a:pPr lvl="2"/>
            <a:r>
              <a:rPr lang="en-US" dirty="0"/>
              <a:t>Real Estate</a:t>
            </a:r>
          </a:p>
          <a:p>
            <a:pPr lvl="2"/>
            <a:r>
              <a:rPr lang="en-US" dirty="0"/>
              <a:t>Marketing</a:t>
            </a:r>
          </a:p>
          <a:p>
            <a:pPr lvl="2"/>
            <a:endParaRPr lang="en-US" dirty="0"/>
          </a:p>
          <a:p>
            <a:r>
              <a:rPr lang="en-US" dirty="0"/>
              <a:t>Monthly dashboard report – quick and easy way to monitor progress</a:t>
            </a:r>
          </a:p>
          <a:p>
            <a:pPr lvl="2"/>
            <a:endParaRPr lang="en-US" dirty="0"/>
          </a:p>
          <a:p>
            <a:pPr marL="0" indent="0">
              <a:buNone/>
            </a:pPr>
            <a:endParaRPr lang="en-US" dirty="0"/>
          </a:p>
        </p:txBody>
      </p:sp>
    </p:spTree>
    <p:extLst>
      <p:ext uri="{BB962C8B-B14F-4D97-AF65-F5344CB8AC3E}">
        <p14:creationId xmlns:p14="http://schemas.microsoft.com/office/powerpoint/2010/main" val="316337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DF92F-7132-4B82-85C3-6800884AFAAA}"/>
              </a:ext>
            </a:extLst>
          </p:cNvPr>
          <p:cNvSpPr>
            <a:spLocks noGrp="1"/>
          </p:cNvSpPr>
          <p:nvPr>
            <p:ph type="title"/>
          </p:nvPr>
        </p:nvSpPr>
        <p:spPr/>
        <p:txBody>
          <a:bodyPr/>
          <a:lstStyle/>
          <a:p>
            <a:r>
              <a:rPr lang="en-US" dirty="0"/>
              <a:t>Keeping Track of Monthly Expenditures</a:t>
            </a:r>
          </a:p>
        </p:txBody>
      </p:sp>
      <p:sp>
        <p:nvSpPr>
          <p:cNvPr id="3" name="Content Placeholder 2">
            <a:extLst>
              <a:ext uri="{FF2B5EF4-FFF2-40B4-BE49-F238E27FC236}">
                <a16:creationId xmlns:a16="http://schemas.microsoft.com/office/drawing/2014/main" id="{1EFA01A3-0FE2-45DA-947E-E280E9761138}"/>
              </a:ext>
            </a:extLst>
          </p:cNvPr>
          <p:cNvSpPr>
            <a:spLocks noGrp="1"/>
          </p:cNvSpPr>
          <p:nvPr>
            <p:ph idx="1"/>
          </p:nvPr>
        </p:nvSpPr>
        <p:spPr>
          <a:xfrm>
            <a:off x="677334" y="1997512"/>
            <a:ext cx="8596668" cy="3880773"/>
          </a:xfrm>
        </p:spPr>
        <p:txBody>
          <a:bodyPr>
            <a:normAutofit fontScale="85000" lnSpcReduction="20000"/>
          </a:bodyPr>
          <a:lstStyle/>
          <a:p>
            <a:r>
              <a:rPr lang="en-US" dirty="0"/>
              <a:t>Monthly Budget Review</a:t>
            </a:r>
          </a:p>
          <a:p>
            <a:pPr lvl="1"/>
            <a:r>
              <a:rPr lang="en-US" dirty="0"/>
              <a:t>Cash Flow  </a:t>
            </a:r>
          </a:p>
          <a:p>
            <a:pPr lvl="2"/>
            <a:r>
              <a:rPr lang="en-US" dirty="0"/>
              <a:t>AR Collections is the key to strong cash flow</a:t>
            </a:r>
          </a:p>
          <a:p>
            <a:pPr lvl="2"/>
            <a:r>
              <a:rPr lang="en-US" dirty="0"/>
              <a:t>Track all expenses to determine timing of payables</a:t>
            </a:r>
          </a:p>
          <a:p>
            <a:pPr lvl="2"/>
            <a:r>
              <a:rPr lang="en-US" dirty="0"/>
              <a:t>Identify and review detail for any expense over budget</a:t>
            </a:r>
          </a:p>
          <a:p>
            <a:pPr lvl="1"/>
            <a:r>
              <a:rPr lang="en-US" dirty="0"/>
              <a:t>Review Outstanding receivables monthly</a:t>
            </a:r>
          </a:p>
          <a:p>
            <a:pPr lvl="2"/>
            <a:r>
              <a:rPr lang="en-US" dirty="0"/>
              <a:t>Create a Collections procedure and stick to it</a:t>
            </a:r>
          </a:p>
          <a:p>
            <a:pPr lvl="1"/>
            <a:r>
              <a:rPr lang="en-US" dirty="0"/>
              <a:t>Review matters with funds in Trust Account (IOLTA)</a:t>
            </a:r>
          </a:p>
          <a:p>
            <a:pPr lvl="2"/>
            <a:r>
              <a:rPr lang="en-US" dirty="0"/>
              <a:t>Identify funds earned to transfer into the Operating Account.  </a:t>
            </a:r>
          </a:p>
          <a:p>
            <a:pPr lvl="1"/>
            <a:r>
              <a:rPr lang="en-US" dirty="0"/>
              <a:t>Review matters with Accountant</a:t>
            </a:r>
          </a:p>
          <a:p>
            <a:pPr lvl="2"/>
            <a:r>
              <a:rPr lang="en-US" dirty="0"/>
              <a:t>Can you change your tax bracket by making a few small changes?</a:t>
            </a:r>
          </a:p>
          <a:p>
            <a:pPr lvl="2"/>
            <a:r>
              <a:rPr lang="en-US" dirty="0"/>
              <a:t>Should you be paying more in estimated taxes?</a:t>
            </a:r>
          </a:p>
          <a:p>
            <a:pPr lvl="2"/>
            <a:r>
              <a:rPr lang="en-US" dirty="0"/>
              <a:t>Can you provide benefits to your employees and reduce your tax liability?</a:t>
            </a:r>
          </a:p>
        </p:txBody>
      </p:sp>
    </p:spTree>
    <p:extLst>
      <p:ext uri="{BB962C8B-B14F-4D97-AF65-F5344CB8AC3E}">
        <p14:creationId xmlns:p14="http://schemas.microsoft.com/office/powerpoint/2010/main" val="85877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BCD29-A90C-4DD6-B15D-F8BE7E73DC33}"/>
              </a:ext>
            </a:extLst>
          </p:cNvPr>
          <p:cNvSpPr>
            <a:spLocks noGrp="1"/>
          </p:cNvSpPr>
          <p:nvPr>
            <p:ph type="title"/>
          </p:nvPr>
        </p:nvSpPr>
        <p:spPr/>
        <p:txBody>
          <a:bodyPr>
            <a:normAutofit fontScale="90000"/>
          </a:bodyPr>
          <a:lstStyle/>
          <a:p>
            <a:r>
              <a:rPr lang="en-US" dirty="0"/>
              <a:t>What kind of system should you use to accept payments?</a:t>
            </a:r>
            <a:br>
              <a:rPr lang="en-US" dirty="0"/>
            </a:br>
            <a:endParaRPr lang="en-US" dirty="0"/>
          </a:p>
        </p:txBody>
      </p:sp>
      <p:sp>
        <p:nvSpPr>
          <p:cNvPr id="3" name="Content Placeholder 2">
            <a:extLst>
              <a:ext uri="{FF2B5EF4-FFF2-40B4-BE49-F238E27FC236}">
                <a16:creationId xmlns:a16="http://schemas.microsoft.com/office/drawing/2014/main" id="{90FF8F87-F5A5-42A7-AA31-8D58CAD833E2}"/>
              </a:ext>
            </a:extLst>
          </p:cNvPr>
          <p:cNvSpPr>
            <a:spLocks noGrp="1"/>
          </p:cNvSpPr>
          <p:nvPr>
            <p:ph idx="1"/>
          </p:nvPr>
        </p:nvSpPr>
        <p:spPr>
          <a:xfrm>
            <a:off x="618611" y="1930400"/>
            <a:ext cx="10515600" cy="4967653"/>
          </a:xfrm>
        </p:spPr>
        <p:txBody>
          <a:bodyPr>
            <a:normAutofit/>
          </a:bodyPr>
          <a:lstStyle/>
          <a:p>
            <a:r>
              <a:rPr lang="en-US" dirty="0"/>
              <a:t>Multiple methods </a:t>
            </a:r>
          </a:p>
          <a:p>
            <a:pPr lvl="1"/>
            <a:r>
              <a:rPr lang="en-US" dirty="0"/>
              <a:t> If you limit methods for payment, you limit how quickly you will be paid impacting cash flow.</a:t>
            </a:r>
          </a:p>
          <a:p>
            <a:pPr lvl="2"/>
            <a:r>
              <a:rPr lang="en-US" dirty="0"/>
              <a:t>Check </a:t>
            </a:r>
          </a:p>
          <a:p>
            <a:pPr lvl="3"/>
            <a:r>
              <a:rPr lang="en-US" dirty="0"/>
              <a:t>Easiest method and typically no fees for deposit</a:t>
            </a:r>
          </a:p>
          <a:p>
            <a:pPr lvl="2"/>
            <a:r>
              <a:rPr lang="en-US" dirty="0"/>
              <a:t>Credit Card</a:t>
            </a:r>
          </a:p>
          <a:p>
            <a:pPr lvl="3"/>
            <a:r>
              <a:rPr lang="en-US" dirty="0"/>
              <a:t>Need Merchant Processing Vendor</a:t>
            </a:r>
          </a:p>
          <a:p>
            <a:pPr lvl="3"/>
            <a:r>
              <a:rPr lang="en-US" dirty="0"/>
              <a:t>Fees associated based on credit card vendor</a:t>
            </a:r>
          </a:p>
          <a:p>
            <a:pPr lvl="3"/>
            <a:r>
              <a:rPr lang="en-US" dirty="0"/>
              <a:t>Complete PCI compliance questionnaire annually</a:t>
            </a:r>
          </a:p>
          <a:p>
            <a:pPr lvl="2"/>
            <a:r>
              <a:rPr lang="en-US" dirty="0"/>
              <a:t>Law Pay</a:t>
            </a:r>
          </a:p>
          <a:p>
            <a:pPr lvl="3"/>
            <a:r>
              <a:rPr lang="en-US" dirty="0"/>
              <a:t>Credit card payments</a:t>
            </a:r>
          </a:p>
        </p:txBody>
      </p:sp>
    </p:spTree>
    <p:extLst>
      <p:ext uri="{BB962C8B-B14F-4D97-AF65-F5344CB8AC3E}">
        <p14:creationId xmlns:p14="http://schemas.microsoft.com/office/powerpoint/2010/main" val="2799212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290D-CF06-49AE-90DB-481DE6D8A318}"/>
              </a:ext>
            </a:extLst>
          </p:cNvPr>
          <p:cNvSpPr>
            <a:spLocks noGrp="1"/>
          </p:cNvSpPr>
          <p:nvPr>
            <p:ph type="title"/>
          </p:nvPr>
        </p:nvSpPr>
        <p:spPr/>
        <p:txBody>
          <a:bodyPr/>
          <a:lstStyle/>
          <a:p>
            <a:r>
              <a:rPr lang="en-US" dirty="0"/>
              <a:t>What kind of system should you use to accept payments?</a:t>
            </a:r>
          </a:p>
        </p:txBody>
      </p:sp>
      <p:sp>
        <p:nvSpPr>
          <p:cNvPr id="3" name="Content Placeholder 2">
            <a:extLst>
              <a:ext uri="{FF2B5EF4-FFF2-40B4-BE49-F238E27FC236}">
                <a16:creationId xmlns:a16="http://schemas.microsoft.com/office/drawing/2014/main" id="{E8E52F01-516E-414D-BB4D-EF76589EB321}"/>
              </a:ext>
            </a:extLst>
          </p:cNvPr>
          <p:cNvSpPr>
            <a:spLocks noGrp="1"/>
          </p:cNvSpPr>
          <p:nvPr>
            <p:ph idx="1"/>
          </p:nvPr>
        </p:nvSpPr>
        <p:spPr/>
        <p:txBody>
          <a:bodyPr/>
          <a:lstStyle/>
          <a:p>
            <a:pPr lvl="2"/>
            <a:r>
              <a:rPr lang="en-US" dirty="0"/>
              <a:t>PayPal</a:t>
            </a:r>
          </a:p>
          <a:p>
            <a:pPr lvl="3"/>
            <a:r>
              <a:rPr lang="en-US" dirty="0"/>
              <a:t>High processing fees (payment from US is 2.9%, plus $0.30 per payment)</a:t>
            </a:r>
          </a:p>
          <a:p>
            <a:pPr lvl="2"/>
            <a:r>
              <a:rPr lang="en-US" dirty="0"/>
              <a:t>ACH</a:t>
            </a:r>
          </a:p>
          <a:p>
            <a:pPr lvl="3"/>
            <a:r>
              <a:rPr lang="en-US" dirty="0"/>
              <a:t>Possible fees for deposit</a:t>
            </a:r>
          </a:p>
          <a:p>
            <a:pPr lvl="2"/>
            <a:r>
              <a:rPr lang="en-US" dirty="0"/>
              <a:t>Wire Transfer</a:t>
            </a:r>
          </a:p>
          <a:p>
            <a:pPr lvl="3"/>
            <a:r>
              <a:rPr lang="en-US" dirty="0"/>
              <a:t>Fees from $10 - $100</a:t>
            </a:r>
          </a:p>
          <a:p>
            <a:pPr lvl="3"/>
            <a:r>
              <a:rPr lang="en-US" dirty="0"/>
              <a:t>Deducted from client funds (many clients don’t realize wire fees are deducted)</a:t>
            </a:r>
          </a:p>
          <a:p>
            <a:pPr lvl="3"/>
            <a:r>
              <a:rPr lang="en-US" dirty="0"/>
              <a:t>Detailed information required</a:t>
            </a:r>
          </a:p>
          <a:p>
            <a:pPr lvl="2"/>
            <a:r>
              <a:rPr lang="en-US" dirty="0"/>
              <a:t>Cash</a:t>
            </a:r>
          </a:p>
          <a:p>
            <a:pPr lvl="3"/>
            <a:r>
              <a:rPr lang="en-US" dirty="0"/>
              <a:t>Need in-house safe </a:t>
            </a:r>
          </a:p>
          <a:p>
            <a:pPr lvl="3"/>
            <a:r>
              <a:rPr lang="en-US" dirty="0"/>
              <a:t>In person deposit required</a:t>
            </a:r>
          </a:p>
        </p:txBody>
      </p:sp>
    </p:spTree>
    <p:extLst>
      <p:ext uri="{BB962C8B-B14F-4D97-AF65-F5344CB8AC3E}">
        <p14:creationId xmlns:p14="http://schemas.microsoft.com/office/powerpoint/2010/main" val="2469993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760C6-EF03-4697-94F1-7F088B565989}"/>
              </a:ext>
            </a:extLst>
          </p:cNvPr>
          <p:cNvSpPr>
            <a:spLocks noGrp="1"/>
          </p:cNvSpPr>
          <p:nvPr>
            <p:ph type="title"/>
          </p:nvPr>
        </p:nvSpPr>
        <p:spPr/>
        <p:txBody>
          <a:bodyPr>
            <a:normAutofit fontScale="90000"/>
          </a:bodyPr>
          <a:lstStyle/>
          <a:p>
            <a:r>
              <a:rPr lang="en-US" dirty="0"/>
              <a:t>How to Handle Clients Who Aren’t Paying Their Bills:</a:t>
            </a:r>
            <a:br>
              <a:rPr lang="en-US" dirty="0"/>
            </a:br>
            <a:endParaRPr lang="en-US" dirty="0"/>
          </a:p>
        </p:txBody>
      </p:sp>
      <p:sp>
        <p:nvSpPr>
          <p:cNvPr id="3" name="Content Placeholder 2">
            <a:extLst>
              <a:ext uri="{FF2B5EF4-FFF2-40B4-BE49-F238E27FC236}">
                <a16:creationId xmlns:a16="http://schemas.microsoft.com/office/drawing/2014/main" id="{3A90610B-5701-4450-8DE9-F9E9B8A2B310}"/>
              </a:ext>
            </a:extLst>
          </p:cNvPr>
          <p:cNvSpPr>
            <a:spLocks noGrp="1"/>
          </p:cNvSpPr>
          <p:nvPr>
            <p:ph idx="1"/>
          </p:nvPr>
        </p:nvSpPr>
        <p:spPr>
          <a:xfrm>
            <a:off x="677334" y="1930400"/>
            <a:ext cx="8596668" cy="4030486"/>
          </a:xfrm>
        </p:spPr>
        <p:txBody>
          <a:bodyPr>
            <a:normAutofit fontScale="77500" lnSpcReduction="20000"/>
          </a:bodyPr>
          <a:lstStyle/>
          <a:p>
            <a:r>
              <a:rPr lang="en-US" dirty="0"/>
              <a:t>Collections Procedure</a:t>
            </a:r>
          </a:p>
          <a:p>
            <a:pPr lvl="1"/>
            <a:r>
              <a:rPr lang="en-US" dirty="0"/>
              <a:t>Review monthly outstanding accounts receivable balances</a:t>
            </a:r>
          </a:p>
          <a:p>
            <a:pPr lvl="1"/>
            <a:r>
              <a:rPr lang="en-US" dirty="0"/>
              <a:t>Prioritize receivables</a:t>
            </a:r>
          </a:p>
          <a:p>
            <a:pPr lvl="2"/>
            <a:r>
              <a:rPr lang="en-US" dirty="0"/>
              <a:t>Earned</a:t>
            </a:r>
          </a:p>
          <a:p>
            <a:pPr lvl="2"/>
            <a:r>
              <a:rPr lang="en-US" dirty="0"/>
              <a:t>Retainer</a:t>
            </a:r>
          </a:p>
          <a:p>
            <a:pPr lvl="1"/>
            <a:r>
              <a:rPr lang="en-US" dirty="0"/>
              <a:t>Call or e-mail all clients with a 31 day or greater balance due</a:t>
            </a:r>
          </a:p>
          <a:p>
            <a:pPr lvl="1"/>
            <a:r>
              <a:rPr lang="en-US" dirty="0"/>
              <a:t>Track all collection activity</a:t>
            </a:r>
          </a:p>
          <a:p>
            <a:pPr lvl="2"/>
            <a:r>
              <a:rPr lang="en-US" dirty="0"/>
              <a:t>Who did you call/e-mail</a:t>
            </a:r>
          </a:p>
          <a:p>
            <a:pPr lvl="2"/>
            <a:r>
              <a:rPr lang="en-US" dirty="0"/>
              <a:t>Date of call/e-mail</a:t>
            </a:r>
          </a:p>
          <a:p>
            <a:pPr lvl="2"/>
            <a:r>
              <a:rPr lang="en-US" dirty="0"/>
              <a:t>Person to person contact or did you leave a message</a:t>
            </a:r>
          </a:p>
          <a:p>
            <a:pPr lvl="2"/>
            <a:r>
              <a:rPr lang="en-US" dirty="0"/>
              <a:t>Client response</a:t>
            </a:r>
          </a:p>
          <a:p>
            <a:pPr lvl="1"/>
            <a:r>
              <a:rPr lang="en-US" dirty="0"/>
              <a:t>Identify “next steps”</a:t>
            </a:r>
          </a:p>
          <a:p>
            <a:pPr lvl="2"/>
            <a:r>
              <a:rPr lang="en-US" dirty="0"/>
              <a:t>Write off balance</a:t>
            </a:r>
          </a:p>
          <a:p>
            <a:pPr lvl="2"/>
            <a:r>
              <a:rPr lang="en-US" dirty="0"/>
              <a:t>Payment plan</a:t>
            </a:r>
          </a:p>
          <a:p>
            <a:pPr lvl="2"/>
            <a:r>
              <a:rPr lang="en-US" dirty="0"/>
              <a:t>Collection Agency</a:t>
            </a:r>
          </a:p>
          <a:p>
            <a:pPr lvl="2"/>
            <a:endParaRPr lang="en-US" dirty="0"/>
          </a:p>
        </p:txBody>
      </p:sp>
    </p:spTree>
    <p:extLst>
      <p:ext uri="{BB962C8B-B14F-4D97-AF65-F5344CB8AC3E}">
        <p14:creationId xmlns:p14="http://schemas.microsoft.com/office/powerpoint/2010/main" val="289962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778" y="1716784"/>
            <a:ext cx="3381733" cy="556859"/>
          </a:xfrm>
          <a:prstGeom prst="rect">
            <a:avLst/>
          </a:prstGeom>
        </p:spPr>
      </p:pic>
      <p:sp>
        <p:nvSpPr>
          <p:cNvPr id="2" name="Rectangle 1"/>
          <p:cNvSpPr/>
          <p:nvPr/>
        </p:nvSpPr>
        <p:spPr>
          <a:xfrm>
            <a:off x="889687" y="2446637"/>
            <a:ext cx="2973859" cy="1200329"/>
          </a:xfrm>
          <a:prstGeom prst="rect">
            <a:avLst/>
          </a:prstGeom>
        </p:spPr>
        <p:txBody>
          <a:bodyPr wrap="square">
            <a:spAutoFit/>
          </a:bodyPr>
          <a:lstStyle/>
          <a:p>
            <a:r>
              <a:rPr lang="en-US" dirty="0">
                <a:effectLst/>
                <a:latin typeface="Garamond" panose="02020404030301010803" pitchFamily="18" charset="0"/>
                <a:ea typeface="Times New Roman" panose="02020603050405020304" pitchFamily="18" charset="0"/>
                <a:cs typeface="Times New Roman" panose="02020603050405020304" pitchFamily="18" charset="0"/>
              </a:rPr>
              <a:t>8737 Colesville Road, Suite 950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Garamond" panose="02020404030301010803" pitchFamily="18" charset="0"/>
                <a:ea typeface="Times New Roman" panose="02020603050405020304" pitchFamily="18" charset="0"/>
                <a:cs typeface="Times New Roman" panose="02020603050405020304" pitchFamily="18" charset="0"/>
              </a:rPr>
              <a:t>Silver Spring, MD 20910</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effectLst/>
                <a:latin typeface="Garamond" panose="02020404030301010803" pitchFamily="18" charset="0"/>
                <a:ea typeface="Times New Roman" panose="02020603050405020304" pitchFamily="18" charset="0"/>
                <a:cs typeface="Times New Roman" panose="02020603050405020304" pitchFamily="18" charset="0"/>
              </a:rPr>
              <a:t>Tel: + 1 301 917 6900 </a:t>
            </a:r>
            <a:br>
              <a:rPr lang="en-US" dirty="0">
                <a:effectLst/>
                <a:latin typeface="Garamond" panose="02020404030301010803" pitchFamily="18" charset="0"/>
                <a:ea typeface="Times New Roman" panose="02020603050405020304" pitchFamily="18" charset="0"/>
                <a:cs typeface="Times New Roman" panose="02020603050405020304" pitchFamily="18" charset="0"/>
              </a:rPr>
            </a:br>
            <a:r>
              <a:rPr lang="en-US" u="sng" dirty="0">
                <a:solidFill>
                  <a:srgbClr val="0000FF"/>
                </a:solidFill>
                <a:effectLst/>
                <a:latin typeface="Garamond" panose="02020404030301010803" pitchFamily="18" charset="0"/>
                <a:ea typeface="Times New Roman" panose="02020603050405020304" pitchFamily="18" charset="0"/>
                <a:cs typeface="Times New Roman" panose="02020603050405020304" pitchFamily="18" charset="0"/>
                <a:hlinkClick r:id="rId3"/>
              </a:rPr>
              <a:t>www.hyimmigration.com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0167CF3-2B47-4265-85C7-503F6681C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115" y="1657216"/>
            <a:ext cx="2657492" cy="789421"/>
          </a:xfrm>
          <a:prstGeom prst="rect">
            <a:avLst/>
          </a:prstGeom>
        </p:spPr>
      </p:pic>
      <p:sp>
        <p:nvSpPr>
          <p:cNvPr id="7" name="TextBox 6">
            <a:extLst>
              <a:ext uri="{FF2B5EF4-FFF2-40B4-BE49-F238E27FC236}">
                <a16:creationId xmlns:a16="http://schemas.microsoft.com/office/drawing/2014/main" id="{C0A51B74-043D-454C-BD8E-300AE429DE54}"/>
              </a:ext>
            </a:extLst>
          </p:cNvPr>
          <p:cNvSpPr txBox="1"/>
          <p:nvPr/>
        </p:nvSpPr>
        <p:spPr>
          <a:xfrm>
            <a:off x="5711282" y="2446637"/>
            <a:ext cx="3762656" cy="1200329"/>
          </a:xfrm>
          <a:prstGeom prst="rect">
            <a:avLst/>
          </a:prstGeom>
          <a:noFill/>
        </p:spPr>
        <p:txBody>
          <a:bodyPr wrap="square" rtlCol="0">
            <a:spAutoFit/>
          </a:bodyPr>
          <a:lstStyle/>
          <a:p>
            <a:r>
              <a:rPr lang="en-US" dirty="0">
                <a:latin typeface="Garamond" panose="02020404030301010803" pitchFamily="18" charset="0"/>
              </a:rPr>
              <a:t>320 Cherokee Street NE, Suite C</a:t>
            </a:r>
          </a:p>
          <a:p>
            <a:r>
              <a:rPr lang="en-US" dirty="0">
                <a:latin typeface="Garamond" panose="02020404030301010803" pitchFamily="18" charset="0"/>
              </a:rPr>
              <a:t>Marietta, GA 30060</a:t>
            </a:r>
          </a:p>
          <a:p>
            <a:r>
              <a:rPr lang="en-US" dirty="0">
                <a:latin typeface="Garamond" panose="02020404030301010803" pitchFamily="18" charset="0"/>
              </a:rPr>
              <a:t>Tel: +1 (678) 713-4255</a:t>
            </a:r>
          </a:p>
          <a:p>
            <a:r>
              <a:rPr lang="en-US" dirty="0">
                <a:latin typeface="Garamond" panose="02020404030301010803" pitchFamily="18" charset="0"/>
                <a:hlinkClick r:id="rId5"/>
              </a:rPr>
              <a:t>www.klinkeimmigration.com</a:t>
            </a:r>
            <a:endParaRPr lang="en-US" dirty="0">
              <a:latin typeface="Garamond" panose="02020404030301010803" pitchFamily="18" charset="0"/>
            </a:endParaRPr>
          </a:p>
        </p:txBody>
      </p:sp>
    </p:spTree>
    <p:extLst>
      <p:ext uri="{BB962C8B-B14F-4D97-AF65-F5344CB8AC3E}">
        <p14:creationId xmlns:p14="http://schemas.microsoft.com/office/powerpoint/2010/main" val="176218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022" y="286603"/>
            <a:ext cx="10323658" cy="1450757"/>
          </a:xfrm>
        </p:spPr>
        <p:txBody>
          <a:bodyPr/>
          <a:lstStyle/>
          <a:p>
            <a:r>
              <a:rPr lang="en-US" dirty="0"/>
              <a:t>Becki L. Young</a:t>
            </a:r>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9326880" y="2564564"/>
            <a:ext cx="1828800" cy="2286000"/>
          </a:xfrm>
        </p:spPr>
      </p:pic>
      <p:sp>
        <p:nvSpPr>
          <p:cNvPr id="3" name="TextBox 2"/>
          <p:cNvSpPr txBox="1"/>
          <p:nvPr/>
        </p:nvSpPr>
        <p:spPr>
          <a:xfrm>
            <a:off x="898486" y="1690688"/>
            <a:ext cx="8321902" cy="4247317"/>
          </a:xfrm>
          <a:prstGeom prst="rect">
            <a:avLst/>
          </a:prstGeom>
          <a:noFill/>
        </p:spPr>
        <p:txBody>
          <a:bodyPr wrap="square" rtlCol="0">
            <a:spAutoFit/>
          </a:bodyPr>
          <a:lstStyle/>
          <a:p>
            <a:r>
              <a:rPr lang="en-US" dirty="0">
                <a:solidFill>
                  <a:schemeClr val="tx1">
                    <a:lumMod val="75000"/>
                    <a:lumOff val="25000"/>
                  </a:schemeClr>
                </a:solidFill>
              </a:rPr>
              <a:t>Becki L. Young, co-founder of Hammond Young Immigration Law, is a seasoned business immigration attorney with 20 years of experience in the field.  Ms. Young facilitates the sponsorship of foreign professionals, trainees, interns and individuals of "extraordinary ability."  She regularly provides immigration law advice to clients in a broad range of industries.</a:t>
            </a:r>
            <a:br>
              <a:rPr lang="en-US" dirty="0">
                <a:solidFill>
                  <a:schemeClr val="tx1">
                    <a:lumMod val="75000"/>
                    <a:lumOff val="25000"/>
                  </a:schemeClr>
                </a:solidFill>
              </a:rPr>
            </a:br>
            <a:br>
              <a:rPr lang="en-US" dirty="0">
                <a:solidFill>
                  <a:schemeClr val="tx1">
                    <a:lumMod val="75000"/>
                    <a:lumOff val="25000"/>
                  </a:schemeClr>
                </a:solidFill>
              </a:rPr>
            </a:br>
            <a:r>
              <a:rPr lang="en-US" dirty="0">
                <a:solidFill>
                  <a:schemeClr val="tx1">
                    <a:lumMod val="75000"/>
                    <a:lumOff val="25000"/>
                  </a:schemeClr>
                </a:solidFill>
              </a:rPr>
              <a:t>Ms. Young is an active member of the American Immigration Lawyers Association (AILA). She frequently speaks at legal, business and hospitality conferences, and contributes insight through published articles and commentary.  She is listed as a Noted Immigration Practitioner in Washington, DC by </a:t>
            </a:r>
            <a:r>
              <a:rPr lang="en-US" i="1" dirty="0">
                <a:solidFill>
                  <a:schemeClr val="tx1">
                    <a:lumMod val="75000"/>
                    <a:lumOff val="25000"/>
                  </a:schemeClr>
                </a:solidFill>
              </a:rPr>
              <a:t>Chambers &amp; Partners </a:t>
            </a:r>
            <a:r>
              <a:rPr lang="en-US" dirty="0">
                <a:solidFill>
                  <a:schemeClr val="tx1">
                    <a:lumMod val="75000"/>
                    <a:lumOff val="25000"/>
                  </a:schemeClr>
                </a:solidFill>
              </a:rPr>
              <a:t>and recognized as a Leading Legal Practitioner in Corporate Immigration by </a:t>
            </a:r>
            <a:r>
              <a:rPr lang="en-US" i="1" dirty="0">
                <a:solidFill>
                  <a:schemeClr val="tx1">
                    <a:lumMod val="75000"/>
                    <a:lumOff val="25000"/>
                  </a:schemeClr>
                </a:solidFill>
              </a:rPr>
              <a:t>US News &amp; World Report / Best Lawyers </a:t>
            </a:r>
            <a:r>
              <a:rPr lang="en-US" dirty="0">
                <a:solidFill>
                  <a:schemeClr val="tx1">
                    <a:lumMod val="75000"/>
                    <a:lumOff val="25000"/>
                  </a:schemeClr>
                </a:solidFill>
              </a:rPr>
              <a:t>and </a:t>
            </a:r>
            <a:r>
              <a:rPr lang="en-US" i="1" dirty="0">
                <a:solidFill>
                  <a:schemeClr val="tx1">
                    <a:lumMod val="75000"/>
                    <a:lumOff val="25000"/>
                  </a:schemeClr>
                </a:solidFill>
              </a:rPr>
              <a:t>Who's Who Legal</a:t>
            </a:r>
            <a:r>
              <a:rPr lang="en-US" dirty="0">
                <a:solidFill>
                  <a:schemeClr val="tx1">
                    <a:lumMod val="75000"/>
                    <a:lumOff val="25000"/>
                  </a:schemeClr>
                </a:solidFill>
              </a:rPr>
              <a:t>. Hammond Young Immigration Law LLC is rated Tier 1 National and Washington DC for Immigration Law by </a:t>
            </a:r>
            <a:r>
              <a:rPr lang="en-US" i="1" dirty="0">
                <a:solidFill>
                  <a:schemeClr val="tx1">
                    <a:lumMod val="75000"/>
                    <a:lumOff val="25000"/>
                  </a:schemeClr>
                </a:solidFill>
              </a:rPr>
              <a:t>US News &amp; World Report / Best Lawyers</a:t>
            </a:r>
            <a:r>
              <a:rPr lang="en-US" dirty="0">
                <a:solidFill>
                  <a:schemeClr val="tx1">
                    <a:lumMod val="75000"/>
                    <a:lumOff val="25000"/>
                  </a:schemeClr>
                </a:solidFill>
              </a:rPr>
              <a:t>.</a:t>
            </a:r>
          </a:p>
        </p:txBody>
      </p:sp>
    </p:spTree>
    <p:extLst>
      <p:ext uri="{BB962C8B-B14F-4D97-AF65-F5344CB8AC3E}">
        <p14:creationId xmlns:p14="http://schemas.microsoft.com/office/powerpoint/2010/main" val="276193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5496-1DC7-4F0E-96EC-B40024F13EF1}"/>
              </a:ext>
            </a:extLst>
          </p:cNvPr>
          <p:cNvSpPr>
            <a:spLocks noGrp="1"/>
          </p:cNvSpPr>
          <p:nvPr>
            <p:ph type="title"/>
          </p:nvPr>
        </p:nvSpPr>
        <p:spPr/>
        <p:txBody>
          <a:bodyPr/>
          <a:lstStyle/>
          <a:p>
            <a:r>
              <a:rPr lang="en-US" dirty="0"/>
              <a:t>Tracie L. Klinke</a:t>
            </a:r>
          </a:p>
        </p:txBody>
      </p:sp>
      <p:sp>
        <p:nvSpPr>
          <p:cNvPr id="3" name="Content Placeholder 2">
            <a:extLst>
              <a:ext uri="{FF2B5EF4-FFF2-40B4-BE49-F238E27FC236}">
                <a16:creationId xmlns:a16="http://schemas.microsoft.com/office/drawing/2014/main" id="{1E67AEE7-C9CC-4632-BB38-F177574C8EAA}"/>
              </a:ext>
            </a:extLst>
          </p:cNvPr>
          <p:cNvSpPr>
            <a:spLocks noGrp="1"/>
          </p:cNvSpPr>
          <p:nvPr>
            <p:ph idx="1"/>
          </p:nvPr>
        </p:nvSpPr>
        <p:spPr>
          <a:xfrm>
            <a:off x="677334" y="2160589"/>
            <a:ext cx="8596668" cy="3880773"/>
          </a:xfrm>
        </p:spPr>
        <p:txBody>
          <a:bodyPr>
            <a:normAutofit lnSpcReduction="10000"/>
          </a:bodyPr>
          <a:lstStyle/>
          <a:p>
            <a:pPr marL="0" indent="0">
              <a:buNone/>
            </a:pPr>
            <a:r>
              <a:rPr lang="en-US" dirty="0"/>
              <a:t>Tracie L. Klinke, Founder and Managing Partner of Klinke Immigration Law, is a tireless advocate for her clients. Ms. Klinke’s expertise is finding solutions for immigrant victims of crime, particularly in domestic violence and human trafficking. </a:t>
            </a:r>
          </a:p>
          <a:p>
            <a:pPr marL="0" indent="0">
              <a:buNone/>
            </a:pPr>
            <a:r>
              <a:rPr lang="en-US" dirty="0"/>
              <a:t>Ms. Klinke is the Immediate Past Chair of Board of Directors for the Georgia Asylum and Immigration Network (GAIN). She is also Secretary of the Board of Directors for Caminar Latino. She is an active member of the American Immigration Lawyers Association (AILA), and has served locally as Chair of the New Member Division and also Chair of the USCIS Atlanta Liaison Committee. Today, she is First Vice Chair for the Georgia-Alabama Chapter. On a national level, Tracie has served on the AILA Board of Governors, the USCIS Field Operations Committee, the USCIS Ombudsman Committee, the VAWA, T, and U Committee, and the New Member Division Steering Committee.</a:t>
            </a:r>
          </a:p>
          <a:p>
            <a:pPr marL="0" indent="0">
              <a:buNone/>
            </a:pPr>
            <a:r>
              <a:rPr lang="en-US" dirty="0"/>
              <a:t>	</a:t>
            </a:r>
          </a:p>
          <a:p>
            <a:endParaRPr lang="en-US" dirty="0"/>
          </a:p>
        </p:txBody>
      </p:sp>
      <p:pic>
        <p:nvPicPr>
          <p:cNvPr id="5" name="Picture 4">
            <a:extLst>
              <a:ext uri="{FF2B5EF4-FFF2-40B4-BE49-F238E27FC236}">
                <a16:creationId xmlns:a16="http://schemas.microsoft.com/office/drawing/2014/main" id="{CB7A9B97-512F-44AF-8B41-BA38E40BE0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2" y="2763145"/>
            <a:ext cx="1995204" cy="2100955"/>
          </a:xfrm>
          <a:prstGeom prst="rect">
            <a:avLst/>
          </a:prstGeom>
        </p:spPr>
      </p:pic>
    </p:spTree>
    <p:extLst>
      <p:ext uri="{BB962C8B-B14F-4D97-AF65-F5344CB8AC3E}">
        <p14:creationId xmlns:p14="http://schemas.microsoft.com/office/powerpoint/2010/main" val="1058192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FAFDD-90DB-4119-B9A5-B8113C42167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BD93E51-0F7D-415A-B7B9-71D1F6B2E60D}"/>
              </a:ext>
            </a:extLst>
          </p:cNvPr>
          <p:cNvSpPr>
            <a:spLocks noGrp="1"/>
          </p:cNvSpPr>
          <p:nvPr>
            <p:ph idx="1"/>
          </p:nvPr>
        </p:nvSpPr>
        <p:spPr/>
        <p:txBody>
          <a:bodyPr/>
          <a:lstStyle/>
          <a:p>
            <a:pPr lvl="0"/>
            <a:r>
              <a:rPr lang="en-US" dirty="0"/>
              <a:t>How to Select Vendors for Your Business </a:t>
            </a:r>
          </a:p>
          <a:p>
            <a:pPr lvl="0"/>
            <a:r>
              <a:rPr lang="en-US" dirty="0"/>
              <a:t>Financial Management Software to:</a:t>
            </a:r>
          </a:p>
          <a:p>
            <a:pPr lvl="1"/>
            <a:r>
              <a:rPr lang="en-US" dirty="0"/>
              <a:t>Track Monthly Expenditures</a:t>
            </a:r>
          </a:p>
          <a:p>
            <a:pPr lvl="1"/>
            <a:r>
              <a:rPr lang="en-US" dirty="0"/>
              <a:t>Track Outstanding Payments</a:t>
            </a:r>
          </a:p>
          <a:p>
            <a:r>
              <a:rPr lang="en-US" dirty="0"/>
              <a:t>What Kind of System Should You Use to Accept Payments?</a:t>
            </a:r>
          </a:p>
          <a:p>
            <a:pPr lvl="0"/>
            <a:r>
              <a:rPr lang="en-US" dirty="0"/>
              <a:t>How to Handle Clients Who Aren’t Paying Their Bills</a:t>
            </a:r>
          </a:p>
          <a:p>
            <a:endParaRPr lang="en-US" dirty="0"/>
          </a:p>
        </p:txBody>
      </p:sp>
    </p:spTree>
    <p:extLst>
      <p:ext uri="{BB962C8B-B14F-4D97-AF65-F5344CB8AC3E}">
        <p14:creationId xmlns:p14="http://schemas.microsoft.com/office/powerpoint/2010/main" val="3498585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03F44E-43EB-4825-BBFF-E1712FBC6C3D}"/>
              </a:ext>
            </a:extLst>
          </p:cNvPr>
          <p:cNvSpPr>
            <a:spLocks noGrp="1"/>
          </p:cNvSpPr>
          <p:nvPr>
            <p:ph type="title"/>
          </p:nvPr>
        </p:nvSpPr>
        <p:spPr/>
        <p:txBody>
          <a:bodyPr/>
          <a:lstStyle/>
          <a:p>
            <a:r>
              <a:rPr lang="en-US" dirty="0"/>
              <a:t>Selecting a Vendor</a:t>
            </a:r>
          </a:p>
        </p:txBody>
      </p:sp>
      <p:sp>
        <p:nvSpPr>
          <p:cNvPr id="5" name="Content Placeholder 4">
            <a:extLst>
              <a:ext uri="{FF2B5EF4-FFF2-40B4-BE49-F238E27FC236}">
                <a16:creationId xmlns:a16="http://schemas.microsoft.com/office/drawing/2014/main" id="{D3DE7767-AB37-467F-AE26-A5F6295BDEF2}"/>
              </a:ext>
            </a:extLst>
          </p:cNvPr>
          <p:cNvSpPr>
            <a:spLocks noGrp="1"/>
          </p:cNvSpPr>
          <p:nvPr>
            <p:ph idx="1"/>
          </p:nvPr>
        </p:nvSpPr>
        <p:spPr/>
        <p:txBody>
          <a:bodyPr>
            <a:normAutofit fontScale="77500" lnSpcReduction="20000"/>
          </a:bodyPr>
          <a:lstStyle/>
          <a:p>
            <a:r>
              <a:rPr lang="en-US" dirty="0"/>
              <a:t> </a:t>
            </a:r>
            <a:r>
              <a:rPr lang="en-US" sz="2100" dirty="0"/>
              <a:t>Choosing your vendor directly</a:t>
            </a:r>
          </a:p>
          <a:p>
            <a:pPr lvl="1"/>
            <a:r>
              <a:rPr lang="en-US" sz="2100" dirty="0"/>
              <a:t>Identify vendors through research and recommendations</a:t>
            </a:r>
          </a:p>
          <a:p>
            <a:pPr lvl="1"/>
            <a:r>
              <a:rPr lang="en-US" sz="2100" dirty="0"/>
              <a:t>Reach out to selected vendors to provide detail needed for proposal</a:t>
            </a:r>
          </a:p>
          <a:p>
            <a:r>
              <a:rPr lang="en-US" sz="2100" dirty="0"/>
              <a:t> Request For Proposal (RFP) – Letting vendors compete for your work</a:t>
            </a:r>
          </a:p>
          <a:p>
            <a:pPr lvl="1"/>
            <a:r>
              <a:rPr lang="en-US" sz="2100" dirty="0"/>
              <a:t>Prepare written document outlining:</a:t>
            </a:r>
          </a:p>
          <a:p>
            <a:pPr lvl="2"/>
            <a:r>
              <a:rPr lang="en-US" sz="1500" dirty="0"/>
              <a:t>Statement of purpose /why seeking a proposal</a:t>
            </a:r>
          </a:p>
          <a:p>
            <a:pPr lvl="2"/>
            <a:r>
              <a:rPr lang="en-US" sz="1500" dirty="0"/>
              <a:t>Your company profile</a:t>
            </a:r>
          </a:p>
          <a:p>
            <a:pPr lvl="2"/>
            <a:r>
              <a:rPr lang="en-US" sz="1500" dirty="0"/>
              <a:t>Scope of project</a:t>
            </a:r>
          </a:p>
          <a:p>
            <a:pPr lvl="2"/>
            <a:r>
              <a:rPr lang="en-US" sz="1500" dirty="0"/>
              <a:t>Project requirements – Outcome targets and performance standards</a:t>
            </a:r>
          </a:p>
          <a:p>
            <a:pPr lvl="2"/>
            <a:r>
              <a:rPr lang="en-US" sz="1500" dirty="0"/>
              <a:t>Deliverables</a:t>
            </a:r>
          </a:p>
          <a:p>
            <a:pPr lvl="2"/>
            <a:r>
              <a:rPr lang="en-US" sz="1500" dirty="0"/>
              <a:t>Evaluation Process and Schedule</a:t>
            </a:r>
          </a:p>
          <a:p>
            <a:pPr lvl="2"/>
            <a:r>
              <a:rPr lang="en-US" sz="1500" dirty="0"/>
              <a:t>Contact Information</a:t>
            </a:r>
          </a:p>
          <a:p>
            <a:r>
              <a:rPr lang="en-US" dirty="0"/>
              <a:t>Know what questions to ask</a:t>
            </a:r>
          </a:p>
          <a:p>
            <a:pPr lvl="2"/>
            <a:endParaRPr lang="en-US" dirty="0"/>
          </a:p>
          <a:p>
            <a:pPr marL="914400" lvl="2" indent="0">
              <a:buNone/>
            </a:pPr>
            <a:endParaRPr lang="en-US" dirty="0"/>
          </a:p>
        </p:txBody>
      </p:sp>
    </p:spTree>
    <p:extLst>
      <p:ext uri="{BB962C8B-B14F-4D97-AF65-F5344CB8AC3E}">
        <p14:creationId xmlns:p14="http://schemas.microsoft.com/office/powerpoint/2010/main" val="181001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9F2E-E1D2-453E-8197-D78494F7E74E}"/>
              </a:ext>
            </a:extLst>
          </p:cNvPr>
          <p:cNvSpPr>
            <a:spLocks noGrp="1"/>
          </p:cNvSpPr>
          <p:nvPr>
            <p:ph type="title"/>
          </p:nvPr>
        </p:nvSpPr>
        <p:spPr/>
        <p:txBody>
          <a:bodyPr/>
          <a:lstStyle/>
          <a:p>
            <a:r>
              <a:rPr lang="en-US" dirty="0"/>
              <a:t>Choosing Your Vendor</a:t>
            </a:r>
          </a:p>
        </p:txBody>
      </p:sp>
      <p:sp>
        <p:nvSpPr>
          <p:cNvPr id="3" name="Content Placeholder 2">
            <a:extLst>
              <a:ext uri="{FF2B5EF4-FFF2-40B4-BE49-F238E27FC236}">
                <a16:creationId xmlns:a16="http://schemas.microsoft.com/office/drawing/2014/main" id="{0BEA55EB-081B-4434-8715-058C7734FBFE}"/>
              </a:ext>
            </a:extLst>
          </p:cNvPr>
          <p:cNvSpPr>
            <a:spLocks noGrp="1"/>
          </p:cNvSpPr>
          <p:nvPr>
            <p:ph idx="1"/>
          </p:nvPr>
        </p:nvSpPr>
        <p:spPr>
          <a:xfrm>
            <a:off x="677334" y="2093054"/>
            <a:ext cx="8596668" cy="4764946"/>
          </a:xfrm>
        </p:spPr>
        <p:txBody>
          <a:bodyPr>
            <a:normAutofit fontScale="25000" lnSpcReduction="20000"/>
          </a:bodyPr>
          <a:lstStyle/>
          <a:p>
            <a:r>
              <a:rPr lang="en-US" sz="6400" dirty="0"/>
              <a:t>Analyze your Business Requirements  </a:t>
            </a:r>
          </a:p>
          <a:p>
            <a:pPr lvl="1"/>
            <a:r>
              <a:rPr lang="en-US" sz="5600" dirty="0"/>
              <a:t>Define the product, material or service </a:t>
            </a:r>
          </a:p>
          <a:p>
            <a:pPr lvl="1"/>
            <a:r>
              <a:rPr lang="en-US" sz="5600" dirty="0"/>
              <a:t>Define the technical and business requirements</a:t>
            </a:r>
          </a:p>
          <a:p>
            <a:pPr lvl="1"/>
            <a:r>
              <a:rPr lang="en-US" sz="5600" dirty="0"/>
              <a:t>Define the vendor requirements</a:t>
            </a:r>
          </a:p>
          <a:p>
            <a:r>
              <a:rPr lang="en-US" sz="6400" dirty="0"/>
              <a:t>Vendor search</a:t>
            </a:r>
          </a:p>
          <a:p>
            <a:pPr lvl="1"/>
            <a:r>
              <a:rPr lang="en-US" sz="5600" dirty="0"/>
              <a:t>The larger the scope of the project, the more vendors you should put on the table.</a:t>
            </a:r>
          </a:p>
          <a:p>
            <a:pPr lvl="1"/>
            <a:r>
              <a:rPr lang="en-US" sz="5600" dirty="0"/>
              <a:t>Seek recommendations from business resources (AILA) and business relationships</a:t>
            </a:r>
          </a:p>
          <a:p>
            <a:r>
              <a:rPr lang="en-US" sz="6400" dirty="0"/>
              <a:t>Direct communication or RFP</a:t>
            </a:r>
          </a:p>
          <a:p>
            <a:pPr lvl="1"/>
            <a:r>
              <a:rPr lang="en-US" sz="5600" dirty="0"/>
              <a:t>Depends on size and scope of project</a:t>
            </a:r>
          </a:p>
          <a:p>
            <a:r>
              <a:rPr lang="en-US" sz="6400" dirty="0"/>
              <a:t>Proposal Evaluation and Vendor Selection</a:t>
            </a:r>
          </a:p>
          <a:p>
            <a:pPr lvl="1"/>
            <a:r>
              <a:rPr lang="en-US" sz="5600" dirty="0"/>
              <a:t>Preliminary Review</a:t>
            </a:r>
          </a:p>
          <a:p>
            <a:pPr lvl="1"/>
            <a:r>
              <a:rPr lang="en-US" sz="5600" dirty="0"/>
              <a:t>Assign importance value for each requirement</a:t>
            </a:r>
          </a:p>
          <a:p>
            <a:pPr lvl="1"/>
            <a:r>
              <a:rPr lang="en-US" sz="5600" dirty="0"/>
              <a:t>Assign performance value for each requirement</a:t>
            </a:r>
          </a:p>
          <a:p>
            <a:endParaRPr lang="en-US" dirty="0"/>
          </a:p>
        </p:txBody>
      </p:sp>
    </p:spTree>
    <p:extLst>
      <p:ext uri="{BB962C8B-B14F-4D97-AF65-F5344CB8AC3E}">
        <p14:creationId xmlns:p14="http://schemas.microsoft.com/office/powerpoint/2010/main" val="377019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5427-1177-4C6E-ADF4-65D5CA538CB6}"/>
              </a:ext>
            </a:extLst>
          </p:cNvPr>
          <p:cNvSpPr>
            <a:spLocks noGrp="1"/>
          </p:cNvSpPr>
          <p:nvPr>
            <p:ph type="title"/>
          </p:nvPr>
        </p:nvSpPr>
        <p:spPr/>
        <p:txBody>
          <a:bodyPr/>
          <a:lstStyle/>
          <a:p>
            <a:r>
              <a:rPr lang="en-US" dirty="0"/>
              <a:t>Choosing Your Vendor</a:t>
            </a:r>
          </a:p>
        </p:txBody>
      </p:sp>
      <p:sp>
        <p:nvSpPr>
          <p:cNvPr id="3" name="Content Placeholder 2">
            <a:extLst>
              <a:ext uri="{FF2B5EF4-FFF2-40B4-BE49-F238E27FC236}">
                <a16:creationId xmlns:a16="http://schemas.microsoft.com/office/drawing/2014/main" id="{778A506E-C129-42E2-B1D5-03AA1B2A6B09}"/>
              </a:ext>
            </a:extLst>
          </p:cNvPr>
          <p:cNvSpPr>
            <a:spLocks noGrp="1"/>
          </p:cNvSpPr>
          <p:nvPr>
            <p:ph idx="1"/>
          </p:nvPr>
        </p:nvSpPr>
        <p:spPr>
          <a:xfrm>
            <a:off x="677334" y="2160589"/>
            <a:ext cx="8596668" cy="3938207"/>
          </a:xfrm>
        </p:spPr>
        <p:txBody>
          <a:bodyPr>
            <a:normAutofit fontScale="62500" lnSpcReduction="20000"/>
          </a:bodyPr>
          <a:lstStyle/>
          <a:p>
            <a:r>
              <a:rPr lang="en-US" sz="3400" dirty="0"/>
              <a:t>Contract Negotiation</a:t>
            </a:r>
          </a:p>
          <a:p>
            <a:pPr lvl="1"/>
            <a:r>
              <a:rPr lang="en-US" sz="2900" dirty="0"/>
              <a:t>Identify what you need vs. what you want</a:t>
            </a:r>
          </a:p>
          <a:p>
            <a:pPr lvl="1"/>
            <a:r>
              <a:rPr lang="en-US" sz="2900" dirty="0"/>
              <a:t>Define time frames and benchmarks</a:t>
            </a:r>
          </a:p>
          <a:p>
            <a:pPr lvl="1"/>
            <a:r>
              <a:rPr lang="en-US" sz="2900" dirty="0"/>
              <a:t>Know your bottom line</a:t>
            </a:r>
          </a:p>
          <a:p>
            <a:pPr lvl="1"/>
            <a:r>
              <a:rPr lang="en-US" sz="2900" dirty="0"/>
              <a:t>Confidentiality agreement, dispute resolution, changes in requirements</a:t>
            </a:r>
          </a:p>
          <a:p>
            <a:r>
              <a:rPr lang="en-US" sz="3400" dirty="0"/>
              <a:t>Referral Sources</a:t>
            </a:r>
          </a:p>
          <a:p>
            <a:pPr lvl="1"/>
            <a:r>
              <a:rPr lang="en-US" sz="2900" dirty="0"/>
              <a:t>LinkedIn</a:t>
            </a:r>
          </a:p>
          <a:p>
            <a:pPr lvl="1"/>
            <a:r>
              <a:rPr lang="en-US" sz="2900" dirty="0"/>
              <a:t>Upwork</a:t>
            </a:r>
          </a:p>
          <a:p>
            <a:pPr lvl="1"/>
            <a:r>
              <a:rPr lang="en-US" sz="2900" dirty="0"/>
              <a:t>Colleagues</a:t>
            </a:r>
          </a:p>
          <a:p>
            <a:r>
              <a:rPr lang="en-US" sz="3400" dirty="0"/>
              <a:t>Check Reviews</a:t>
            </a:r>
          </a:p>
          <a:p>
            <a:pPr lvl="1"/>
            <a:endParaRPr lang="en-US" dirty="0"/>
          </a:p>
          <a:p>
            <a:pPr lvl="1"/>
            <a:endParaRPr lang="en-US" dirty="0"/>
          </a:p>
        </p:txBody>
      </p:sp>
    </p:spTree>
    <p:extLst>
      <p:ext uri="{BB962C8B-B14F-4D97-AF65-F5344CB8AC3E}">
        <p14:creationId xmlns:p14="http://schemas.microsoft.com/office/powerpoint/2010/main" val="91116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7EFF-2CD3-450A-9130-E57D6BC6B534}"/>
              </a:ext>
            </a:extLst>
          </p:cNvPr>
          <p:cNvSpPr>
            <a:spLocks noGrp="1"/>
          </p:cNvSpPr>
          <p:nvPr>
            <p:ph type="title"/>
          </p:nvPr>
        </p:nvSpPr>
        <p:spPr/>
        <p:txBody>
          <a:bodyPr/>
          <a:lstStyle/>
          <a:p>
            <a:r>
              <a:rPr lang="en-US" dirty="0"/>
              <a:t>Financial Management Software:</a:t>
            </a:r>
            <a:br>
              <a:rPr lang="en-US" dirty="0"/>
            </a:br>
            <a:r>
              <a:rPr lang="en-US" dirty="0"/>
              <a:t>	 </a:t>
            </a:r>
            <a:r>
              <a:rPr lang="en-US" sz="3600" dirty="0"/>
              <a:t>Client Billing Software</a:t>
            </a:r>
          </a:p>
        </p:txBody>
      </p:sp>
      <p:sp>
        <p:nvSpPr>
          <p:cNvPr id="3" name="Content Placeholder 2">
            <a:extLst>
              <a:ext uri="{FF2B5EF4-FFF2-40B4-BE49-F238E27FC236}">
                <a16:creationId xmlns:a16="http://schemas.microsoft.com/office/drawing/2014/main" id="{73826F18-3E40-4C7A-BB9C-AEC727CDE1DD}"/>
              </a:ext>
            </a:extLst>
          </p:cNvPr>
          <p:cNvSpPr>
            <a:spLocks noGrp="1"/>
          </p:cNvSpPr>
          <p:nvPr>
            <p:ph idx="1"/>
          </p:nvPr>
        </p:nvSpPr>
        <p:spPr/>
        <p:txBody>
          <a:bodyPr>
            <a:normAutofit/>
          </a:bodyPr>
          <a:lstStyle/>
          <a:p>
            <a:pPr lvl="1"/>
            <a:r>
              <a:rPr lang="en-US" dirty="0"/>
              <a:t>TimeSlips, </a:t>
            </a:r>
            <a:r>
              <a:rPr lang="en-US" dirty="0" err="1"/>
              <a:t>TimeMatters</a:t>
            </a:r>
            <a:r>
              <a:rPr lang="en-US" dirty="0"/>
              <a:t>, Clio, PracticePanther</a:t>
            </a:r>
          </a:p>
          <a:p>
            <a:pPr lvl="1"/>
            <a:r>
              <a:rPr lang="en-US" dirty="0"/>
              <a:t>Billed vs Amount Paid</a:t>
            </a:r>
          </a:p>
          <a:p>
            <a:pPr lvl="1"/>
            <a:r>
              <a:rPr lang="en-US" dirty="0"/>
              <a:t>Capture amount of time spent on matter</a:t>
            </a:r>
          </a:p>
          <a:p>
            <a:pPr lvl="1"/>
            <a:r>
              <a:rPr lang="en-US" dirty="0"/>
              <a:t>Billing software must allow you to create a report of the unpaid balances and how long the balances have been outstanding</a:t>
            </a:r>
          </a:p>
          <a:p>
            <a:pPr lvl="1"/>
            <a:r>
              <a:rPr lang="en-US" dirty="0"/>
              <a:t>Must send client, payment, and refund information to your Accounting Software</a:t>
            </a:r>
            <a:endParaRPr lang="en-US" sz="2200" dirty="0"/>
          </a:p>
          <a:p>
            <a:pPr lvl="2"/>
            <a:r>
              <a:rPr lang="en-US" dirty="0"/>
              <a:t>e.g. Timeslips allocates payments for legal fees and expenses and sends this information to QuickBooks which simplifies tax preparation, budgeting, and tracking of your profit &amp; loss</a:t>
            </a:r>
          </a:p>
        </p:txBody>
      </p:sp>
    </p:spTree>
    <p:extLst>
      <p:ext uri="{BB962C8B-B14F-4D97-AF65-F5344CB8AC3E}">
        <p14:creationId xmlns:p14="http://schemas.microsoft.com/office/powerpoint/2010/main" val="316028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E706A-038A-4A48-9C6F-C128B0D514C0}"/>
              </a:ext>
            </a:extLst>
          </p:cNvPr>
          <p:cNvSpPr>
            <a:spLocks noGrp="1"/>
          </p:cNvSpPr>
          <p:nvPr>
            <p:ph type="title"/>
          </p:nvPr>
        </p:nvSpPr>
        <p:spPr/>
        <p:txBody>
          <a:bodyPr/>
          <a:lstStyle/>
          <a:p>
            <a:r>
              <a:rPr lang="en-US" dirty="0"/>
              <a:t>Keeping Track of Outstanding Payments </a:t>
            </a:r>
            <a:br>
              <a:rPr lang="en-US" dirty="0"/>
            </a:br>
            <a:endParaRPr lang="en-US" dirty="0"/>
          </a:p>
        </p:txBody>
      </p:sp>
      <p:sp>
        <p:nvSpPr>
          <p:cNvPr id="3" name="Content Placeholder 2">
            <a:extLst>
              <a:ext uri="{FF2B5EF4-FFF2-40B4-BE49-F238E27FC236}">
                <a16:creationId xmlns:a16="http://schemas.microsoft.com/office/drawing/2014/main" id="{8E91A951-62BD-4A83-AE24-859AC574828F}"/>
              </a:ext>
            </a:extLst>
          </p:cNvPr>
          <p:cNvSpPr>
            <a:spLocks noGrp="1"/>
          </p:cNvSpPr>
          <p:nvPr>
            <p:ph idx="1"/>
          </p:nvPr>
        </p:nvSpPr>
        <p:spPr>
          <a:xfrm>
            <a:off x="838200" y="1257300"/>
            <a:ext cx="10515600" cy="5161085"/>
          </a:xfrm>
        </p:spPr>
        <p:txBody>
          <a:bodyPr>
            <a:normAutofit lnSpcReduction="10000"/>
          </a:bodyPr>
          <a:lstStyle/>
          <a:p>
            <a:r>
              <a:rPr lang="en-US" dirty="0"/>
              <a:t>Utilize Billing Software </a:t>
            </a:r>
          </a:p>
          <a:p>
            <a:r>
              <a:rPr lang="en-US" dirty="0"/>
              <a:t>Create Accounts Receivable reports</a:t>
            </a:r>
          </a:p>
          <a:p>
            <a:pPr lvl="1"/>
            <a:r>
              <a:rPr lang="en-US" dirty="0"/>
              <a:t>Determine receivables outstanding as of 30, 60, 90, 120 days</a:t>
            </a:r>
          </a:p>
          <a:p>
            <a:pPr lvl="1"/>
            <a:r>
              <a:rPr lang="en-US" dirty="0"/>
              <a:t>Prioritize receivables</a:t>
            </a:r>
          </a:p>
          <a:p>
            <a:pPr lvl="2"/>
            <a:r>
              <a:rPr lang="en-US" dirty="0"/>
              <a:t>Earned – Work has already been completed (Priority)</a:t>
            </a:r>
          </a:p>
          <a:p>
            <a:pPr lvl="2"/>
            <a:r>
              <a:rPr lang="en-US" dirty="0"/>
              <a:t>Retainer – Work has not been started</a:t>
            </a:r>
          </a:p>
          <a:p>
            <a:r>
              <a:rPr lang="en-US" dirty="0"/>
              <a:t>Realization – Important for cash flow</a:t>
            </a:r>
          </a:p>
          <a:p>
            <a:pPr lvl="2"/>
            <a:r>
              <a:rPr lang="en-US" dirty="0"/>
              <a:t>Collections Realization Rate - % of fees billed that you collect</a:t>
            </a:r>
          </a:p>
          <a:p>
            <a:pPr lvl="2"/>
            <a:r>
              <a:rPr lang="en-US" dirty="0"/>
              <a:t>Billing Realization Rate - % of time worked on a matter that you actually bill to a client</a:t>
            </a:r>
          </a:p>
          <a:p>
            <a:pPr lvl="2"/>
            <a:r>
              <a:rPr lang="en-US" dirty="0"/>
              <a:t>Accounts Receivable (AR) Turn-Over Ratio – (Operating Income/Average AR)</a:t>
            </a:r>
          </a:p>
          <a:p>
            <a:pPr lvl="3"/>
            <a:r>
              <a:rPr lang="en-US" dirty="0"/>
              <a:t>365/turn-over ratio  = Average # of days to be paid</a:t>
            </a:r>
          </a:p>
          <a:p>
            <a:pPr lvl="4"/>
            <a:r>
              <a:rPr lang="en-US" i="1" dirty="0"/>
              <a:t>Annual Operating Income =$1,000,000</a:t>
            </a:r>
          </a:p>
          <a:p>
            <a:pPr lvl="4"/>
            <a:r>
              <a:rPr lang="en-US" i="1" dirty="0"/>
              <a:t>Average AR Balance = $400,000</a:t>
            </a:r>
          </a:p>
          <a:p>
            <a:pPr lvl="4"/>
            <a:r>
              <a:rPr lang="en-US" dirty="0"/>
              <a:t>AR Turn-Over Ratio = $1mm/$400,000 = 2.5%</a:t>
            </a:r>
          </a:p>
          <a:p>
            <a:pPr lvl="4"/>
            <a:r>
              <a:rPr lang="en-US" dirty="0"/>
              <a:t>Average days to be paid = 365/2.5 = 146 days</a:t>
            </a:r>
          </a:p>
          <a:p>
            <a:pPr lvl="2"/>
            <a:endParaRPr lang="en-US" dirty="0"/>
          </a:p>
        </p:txBody>
      </p:sp>
    </p:spTree>
    <p:extLst>
      <p:ext uri="{BB962C8B-B14F-4D97-AF65-F5344CB8AC3E}">
        <p14:creationId xmlns:p14="http://schemas.microsoft.com/office/powerpoint/2010/main" val="34846695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329</TotalTime>
  <Words>1171</Words>
  <Application>Microsoft Office PowerPoint</Application>
  <PresentationFormat>Widescreen</PresentationFormat>
  <Paragraphs>169</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Garamond</vt:lpstr>
      <vt:lpstr>Times New Roman</vt:lpstr>
      <vt:lpstr>Trebuchet MS</vt:lpstr>
      <vt:lpstr>Wingdings 3</vt:lpstr>
      <vt:lpstr>Facet</vt:lpstr>
      <vt:lpstr>Managing Financials</vt:lpstr>
      <vt:lpstr>Becki L. Young</vt:lpstr>
      <vt:lpstr>Tracie L. Klinke</vt:lpstr>
      <vt:lpstr>Agenda</vt:lpstr>
      <vt:lpstr>Selecting a Vendor</vt:lpstr>
      <vt:lpstr>Choosing Your Vendor</vt:lpstr>
      <vt:lpstr>Choosing Your Vendor</vt:lpstr>
      <vt:lpstr>Financial Management Software:   Client Billing Software</vt:lpstr>
      <vt:lpstr>Keeping Track of Outstanding Payments  </vt:lpstr>
      <vt:lpstr>Financial Management Software:  Accounting Software</vt:lpstr>
      <vt:lpstr>Keeping Track of Monthly Expenditures </vt:lpstr>
      <vt:lpstr>Keeping Track of Monthly Expenditures</vt:lpstr>
      <vt:lpstr>What kind of system should you use to accept payments? </vt:lpstr>
      <vt:lpstr>What kind of system should you use to accept payments?</vt:lpstr>
      <vt:lpstr>How to Handle Clients Who Aren’t Paying Their Bills: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Selecting a Vendor</dc:title>
  <dc:creator>Jill Wayland</dc:creator>
  <cp:lastModifiedBy>Becki Young</cp:lastModifiedBy>
  <cp:revision>41</cp:revision>
  <dcterms:created xsi:type="dcterms:W3CDTF">2017-10-13T13:21:39Z</dcterms:created>
  <dcterms:modified xsi:type="dcterms:W3CDTF">2017-11-01T14:32:31Z</dcterms:modified>
</cp:coreProperties>
</file>